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84" r:id="rId18"/>
    <p:sldId id="270" r:id="rId19"/>
    <p:sldId id="290" r:id="rId20"/>
    <p:sldId id="271" r:id="rId21"/>
    <p:sldId id="286" r:id="rId22"/>
    <p:sldId id="287" r:id="rId23"/>
    <p:sldId id="288" r:id="rId24"/>
    <p:sldId id="28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B25AD-C368-41E9-BD7C-853DA26A53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FBE897-E65D-4725-A584-8ACB20EDCDD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Lys afbøjes i et tyngdefelt, fx Solens tyngdefelt   1919</a:t>
          </a:r>
          <a:endParaRPr lang="en-US"/>
        </a:p>
      </dgm:t>
    </dgm:pt>
    <dgm:pt modelId="{EBEE845E-C743-4425-A1B5-52C1BBCABC15}" type="parTrans" cxnId="{760F42A0-82B0-42F2-9F62-CF00F2B09E78}">
      <dgm:prSet/>
      <dgm:spPr/>
      <dgm:t>
        <a:bodyPr/>
        <a:lstStyle/>
        <a:p>
          <a:endParaRPr lang="en-US"/>
        </a:p>
      </dgm:t>
    </dgm:pt>
    <dgm:pt modelId="{4B4CBEED-797B-407D-8189-A2AB4B45E9AF}" type="sibTrans" cxnId="{760F42A0-82B0-42F2-9F62-CF00F2B09E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BF769D-4E19-4E64-B112-9C177AAD20F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Tiden går langsommere i et tyngdefelt, fx i Jordens tyngdefelt. GPS</a:t>
          </a:r>
          <a:endParaRPr lang="en-US"/>
        </a:p>
      </dgm:t>
    </dgm:pt>
    <dgm:pt modelId="{DAB437A3-2E6C-4B11-A03F-A42C86186BFB}" type="parTrans" cxnId="{E32849E7-C8E8-42CD-B51B-53F1C38EBBDA}">
      <dgm:prSet/>
      <dgm:spPr/>
      <dgm:t>
        <a:bodyPr/>
        <a:lstStyle/>
        <a:p>
          <a:endParaRPr lang="en-US"/>
        </a:p>
      </dgm:t>
    </dgm:pt>
    <dgm:pt modelId="{0101CE56-DC77-4262-9F58-9446B0E02F8C}" type="sibTrans" cxnId="{E32849E7-C8E8-42CD-B51B-53F1C38EBB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F6E079-E4FE-4BE8-A3DF-3B2B5D41DAD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Merkurs periheldrejning</a:t>
          </a:r>
          <a:endParaRPr lang="en-US"/>
        </a:p>
      </dgm:t>
    </dgm:pt>
    <dgm:pt modelId="{56778AE0-C159-478A-840B-F8DC94E0A321}" type="parTrans" cxnId="{914190C4-24F5-4BD3-8FF9-42E7C2A2E26D}">
      <dgm:prSet/>
      <dgm:spPr/>
      <dgm:t>
        <a:bodyPr/>
        <a:lstStyle/>
        <a:p>
          <a:endParaRPr lang="en-US"/>
        </a:p>
      </dgm:t>
    </dgm:pt>
    <dgm:pt modelId="{75BD3A77-C614-4444-8BF2-B62E33010701}" type="sibTrans" cxnId="{914190C4-24F5-4BD3-8FF9-42E7C2A2E2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306B01-46B9-4EC5-8BF4-35EAED3E481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Sorte huller</a:t>
          </a:r>
          <a:endParaRPr lang="en-US"/>
        </a:p>
      </dgm:t>
    </dgm:pt>
    <dgm:pt modelId="{0C5F08E0-689D-409E-AF95-CE3C69845AA4}" type="parTrans" cxnId="{EA26D1D0-04F1-4A8E-9D66-FB91B64A986A}">
      <dgm:prSet/>
      <dgm:spPr/>
      <dgm:t>
        <a:bodyPr/>
        <a:lstStyle/>
        <a:p>
          <a:endParaRPr lang="en-US"/>
        </a:p>
      </dgm:t>
    </dgm:pt>
    <dgm:pt modelId="{220C5B8E-B59C-471E-9EBA-A8E5CE42C44F}" type="sibTrans" cxnId="{EA26D1D0-04F1-4A8E-9D66-FB91B64A98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1FB98C-1CE4-431E-933A-F57B75B61D1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Rumdrejning (‘frame dragging’)   2011</a:t>
          </a:r>
          <a:endParaRPr lang="en-US"/>
        </a:p>
      </dgm:t>
    </dgm:pt>
    <dgm:pt modelId="{D2D9BDDD-3D86-41B6-ABE6-AB436ECA7EBE}" type="parTrans" cxnId="{20C8E05B-95BA-418C-9975-034F9AF0FF91}">
      <dgm:prSet/>
      <dgm:spPr/>
      <dgm:t>
        <a:bodyPr/>
        <a:lstStyle/>
        <a:p>
          <a:endParaRPr lang="en-US"/>
        </a:p>
      </dgm:t>
    </dgm:pt>
    <dgm:pt modelId="{5F41B61D-1C01-4C84-B885-DB769CC4B70F}" type="sibTrans" cxnId="{20C8E05B-95BA-418C-9975-034F9AF0FF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291574-6C64-4554-BA14-6C980585C1AC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Bølger på rummet – gravitationsbølger  2015</a:t>
          </a:r>
          <a:endParaRPr lang="en-US"/>
        </a:p>
      </dgm:t>
    </dgm:pt>
    <dgm:pt modelId="{489BDBF3-323D-4600-B78A-D1C752498FD4}" type="parTrans" cxnId="{B9324ACA-F092-48A2-81FC-9A553FB93F78}">
      <dgm:prSet/>
      <dgm:spPr/>
      <dgm:t>
        <a:bodyPr/>
        <a:lstStyle/>
        <a:p>
          <a:endParaRPr lang="en-US"/>
        </a:p>
      </dgm:t>
    </dgm:pt>
    <dgm:pt modelId="{6813C79F-DF5A-4B6E-A90D-2E1C6D79A7FD}" type="sibTrans" cxnId="{B9324ACA-F092-48A2-81FC-9A553FB93F78}">
      <dgm:prSet/>
      <dgm:spPr/>
      <dgm:t>
        <a:bodyPr/>
        <a:lstStyle/>
        <a:p>
          <a:endParaRPr lang="en-US"/>
        </a:p>
      </dgm:t>
    </dgm:pt>
    <dgm:pt modelId="{22A2BF44-A773-4F1C-BBB9-F20B25300AD1}" type="pres">
      <dgm:prSet presAssocID="{ADBB25AD-C368-41E9-BD7C-853DA26A5308}" presName="root" presStyleCnt="0">
        <dgm:presLayoutVars>
          <dgm:dir/>
          <dgm:resizeHandles val="exact"/>
        </dgm:presLayoutVars>
      </dgm:prSet>
      <dgm:spPr/>
    </dgm:pt>
    <dgm:pt modelId="{070C8F1F-910F-4244-A805-D7D217D571BA}" type="pres">
      <dgm:prSet presAssocID="{ADBB25AD-C368-41E9-BD7C-853DA26A5308}" presName="container" presStyleCnt="0">
        <dgm:presLayoutVars>
          <dgm:dir/>
          <dgm:resizeHandles val="exact"/>
        </dgm:presLayoutVars>
      </dgm:prSet>
      <dgm:spPr/>
    </dgm:pt>
    <dgm:pt modelId="{18CB8AD2-11AF-42FC-9D43-96ED719C3840}" type="pres">
      <dgm:prSet presAssocID="{0AFBE897-E65D-4725-A584-8ACB20EDCDD5}" presName="compNode" presStyleCnt="0"/>
      <dgm:spPr/>
    </dgm:pt>
    <dgm:pt modelId="{13396946-8161-4129-94A2-5EA8800EF04C}" type="pres">
      <dgm:prSet presAssocID="{0AFBE897-E65D-4725-A584-8ACB20EDCDD5}" presName="iconBgRect" presStyleLbl="bgShp" presStyleIdx="0" presStyleCnt="6"/>
      <dgm:spPr/>
    </dgm:pt>
    <dgm:pt modelId="{CF505D63-1D29-4287-A7BB-F36EDC8D4490}" type="pres">
      <dgm:prSet presAssocID="{0AFBE897-E65D-4725-A584-8ACB20EDCD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ntern"/>
        </a:ext>
      </dgm:extLst>
    </dgm:pt>
    <dgm:pt modelId="{E6FDB481-D688-4EE0-A5CE-2368BDDD2F25}" type="pres">
      <dgm:prSet presAssocID="{0AFBE897-E65D-4725-A584-8ACB20EDCDD5}" presName="spaceRect" presStyleCnt="0"/>
      <dgm:spPr/>
    </dgm:pt>
    <dgm:pt modelId="{FC50244C-A2C7-4BF1-B3B7-98F9098095CD}" type="pres">
      <dgm:prSet presAssocID="{0AFBE897-E65D-4725-A584-8ACB20EDCDD5}" presName="textRect" presStyleLbl="revTx" presStyleIdx="0" presStyleCnt="6">
        <dgm:presLayoutVars>
          <dgm:chMax val="1"/>
          <dgm:chPref val="1"/>
        </dgm:presLayoutVars>
      </dgm:prSet>
      <dgm:spPr/>
    </dgm:pt>
    <dgm:pt modelId="{1D6A776B-65C7-40BF-9756-79AD1A91FE31}" type="pres">
      <dgm:prSet presAssocID="{4B4CBEED-797B-407D-8189-A2AB4B45E9AF}" presName="sibTrans" presStyleLbl="sibTrans2D1" presStyleIdx="0" presStyleCnt="0"/>
      <dgm:spPr/>
    </dgm:pt>
    <dgm:pt modelId="{A05BF437-C7A5-4E37-9728-0CA930FEEBB3}" type="pres">
      <dgm:prSet presAssocID="{BABF769D-4E19-4E64-B112-9C177AAD20F7}" presName="compNode" presStyleCnt="0"/>
      <dgm:spPr/>
    </dgm:pt>
    <dgm:pt modelId="{C4B3E3CF-C308-4056-A021-25F9D4F80BE7}" type="pres">
      <dgm:prSet presAssocID="{BABF769D-4E19-4E64-B112-9C177AAD20F7}" presName="iconBgRect" presStyleLbl="bgShp" presStyleIdx="1" presStyleCnt="6"/>
      <dgm:spPr/>
    </dgm:pt>
    <dgm:pt modelId="{E1722FC2-A40E-4182-B771-19830B177CC7}" type="pres">
      <dgm:prSet presAssocID="{BABF769D-4E19-4E64-B112-9C177AAD20F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A6C3672E-20BC-464D-BC35-AF414D585A3A}" type="pres">
      <dgm:prSet presAssocID="{BABF769D-4E19-4E64-B112-9C177AAD20F7}" presName="spaceRect" presStyleCnt="0"/>
      <dgm:spPr/>
    </dgm:pt>
    <dgm:pt modelId="{A3ABCEB8-E337-4015-B00A-DEA4FAC2593E}" type="pres">
      <dgm:prSet presAssocID="{BABF769D-4E19-4E64-B112-9C177AAD20F7}" presName="textRect" presStyleLbl="revTx" presStyleIdx="1" presStyleCnt="6">
        <dgm:presLayoutVars>
          <dgm:chMax val="1"/>
          <dgm:chPref val="1"/>
        </dgm:presLayoutVars>
      </dgm:prSet>
      <dgm:spPr/>
    </dgm:pt>
    <dgm:pt modelId="{25562C42-2B42-4DEC-93A5-45A4D4787E1C}" type="pres">
      <dgm:prSet presAssocID="{0101CE56-DC77-4262-9F58-9446B0E02F8C}" presName="sibTrans" presStyleLbl="sibTrans2D1" presStyleIdx="0" presStyleCnt="0"/>
      <dgm:spPr/>
    </dgm:pt>
    <dgm:pt modelId="{8EE8C255-7411-48FA-ACA2-F1F5ADB058D5}" type="pres">
      <dgm:prSet presAssocID="{C7F6E079-E4FE-4BE8-A3DF-3B2B5D41DAD8}" presName="compNode" presStyleCnt="0"/>
      <dgm:spPr/>
    </dgm:pt>
    <dgm:pt modelId="{4A943E45-4744-4151-AAF6-1483046B5FBD}" type="pres">
      <dgm:prSet presAssocID="{C7F6E079-E4FE-4BE8-A3DF-3B2B5D41DAD8}" presName="iconBgRect" presStyleLbl="bgShp" presStyleIdx="2" presStyleCnt="6"/>
      <dgm:spPr/>
    </dgm:pt>
    <dgm:pt modelId="{09642D69-7D6C-4BC5-99AB-491434482251}" type="pres">
      <dgm:prSet presAssocID="{C7F6E079-E4FE-4BE8-A3DF-3B2B5D41DAD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7130C8C9-A6C9-4518-B441-0E573C83F884}" type="pres">
      <dgm:prSet presAssocID="{C7F6E079-E4FE-4BE8-A3DF-3B2B5D41DAD8}" presName="spaceRect" presStyleCnt="0"/>
      <dgm:spPr/>
    </dgm:pt>
    <dgm:pt modelId="{17CF00F9-5F25-4FEC-92C2-685C3EBAA517}" type="pres">
      <dgm:prSet presAssocID="{C7F6E079-E4FE-4BE8-A3DF-3B2B5D41DAD8}" presName="textRect" presStyleLbl="revTx" presStyleIdx="2" presStyleCnt="6">
        <dgm:presLayoutVars>
          <dgm:chMax val="1"/>
          <dgm:chPref val="1"/>
        </dgm:presLayoutVars>
      </dgm:prSet>
      <dgm:spPr/>
    </dgm:pt>
    <dgm:pt modelId="{97CA7E52-772A-4494-AC47-1ACABDD7C1AA}" type="pres">
      <dgm:prSet presAssocID="{75BD3A77-C614-4444-8BF2-B62E33010701}" presName="sibTrans" presStyleLbl="sibTrans2D1" presStyleIdx="0" presStyleCnt="0"/>
      <dgm:spPr/>
    </dgm:pt>
    <dgm:pt modelId="{C5181B79-877C-452F-BD80-EA3F9EF3471E}" type="pres">
      <dgm:prSet presAssocID="{B9306B01-46B9-4EC5-8BF4-35EAED3E481B}" presName="compNode" presStyleCnt="0"/>
      <dgm:spPr/>
    </dgm:pt>
    <dgm:pt modelId="{DC9B7507-184F-465B-AF52-6BA20E8A147C}" type="pres">
      <dgm:prSet presAssocID="{B9306B01-46B9-4EC5-8BF4-35EAED3E481B}" presName="iconBgRect" presStyleLbl="bgShp" presStyleIdx="3" presStyleCnt="6"/>
      <dgm:spPr/>
    </dgm:pt>
    <dgm:pt modelId="{46B9932D-3C70-41BB-BF71-5416BACF3462}" type="pres">
      <dgm:prSet presAssocID="{B9306B01-46B9-4EC5-8BF4-35EAED3E48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0D9280-A66E-4ABF-878F-6334E7A48CE4}" type="pres">
      <dgm:prSet presAssocID="{B9306B01-46B9-4EC5-8BF4-35EAED3E481B}" presName="spaceRect" presStyleCnt="0"/>
      <dgm:spPr/>
    </dgm:pt>
    <dgm:pt modelId="{59305AC0-7B28-4718-9E2D-0388D40DE0DC}" type="pres">
      <dgm:prSet presAssocID="{B9306B01-46B9-4EC5-8BF4-35EAED3E481B}" presName="textRect" presStyleLbl="revTx" presStyleIdx="3" presStyleCnt="6">
        <dgm:presLayoutVars>
          <dgm:chMax val="1"/>
          <dgm:chPref val="1"/>
        </dgm:presLayoutVars>
      </dgm:prSet>
      <dgm:spPr/>
    </dgm:pt>
    <dgm:pt modelId="{4D3A8E79-1BE5-4675-B232-E68B4A58BC77}" type="pres">
      <dgm:prSet presAssocID="{220C5B8E-B59C-471E-9EBA-A8E5CE42C44F}" presName="sibTrans" presStyleLbl="sibTrans2D1" presStyleIdx="0" presStyleCnt="0"/>
      <dgm:spPr/>
    </dgm:pt>
    <dgm:pt modelId="{70F6FBC3-965A-41A5-B645-6F929C94D6E6}" type="pres">
      <dgm:prSet presAssocID="{6A1FB98C-1CE4-431E-933A-F57B75B61D19}" presName="compNode" presStyleCnt="0"/>
      <dgm:spPr/>
    </dgm:pt>
    <dgm:pt modelId="{3E9AA76F-C4A7-4BE2-8A4B-42F401BBA3A7}" type="pres">
      <dgm:prSet presAssocID="{6A1FB98C-1CE4-431E-933A-F57B75B61D19}" presName="iconBgRect" presStyleLbl="bgShp" presStyleIdx="4" presStyleCnt="6"/>
      <dgm:spPr/>
    </dgm:pt>
    <dgm:pt modelId="{6EE10BDC-7C6C-4EC7-A2A6-4613C04F96DD}" type="pres">
      <dgm:prSet presAssocID="{6A1FB98C-1CE4-431E-933A-F57B75B61D1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8F0A565-3662-456D-A5F4-D5D19E824B46}" type="pres">
      <dgm:prSet presAssocID="{6A1FB98C-1CE4-431E-933A-F57B75B61D19}" presName="spaceRect" presStyleCnt="0"/>
      <dgm:spPr/>
    </dgm:pt>
    <dgm:pt modelId="{A425E2A4-4849-47D7-9B80-D11B85CEC433}" type="pres">
      <dgm:prSet presAssocID="{6A1FB98C-1CE4-431E-933A-F57B75B61D19}" presName="textRect" presStyleLbl="revTx" presStyleIdx="4" presStyleCnt="6">
        <dgm:presLayoutVars>
          <dgm:chMax val="1"/>
          <dgm:chPref val="1"/>
        </dgm:presLayoutVars>
      </dgm:prSet>
      <dgm:spPr/>
    </dgm:pt>
    <dgm:pt modelId="{5C7223B8-FF3B-4DF2-B39F-12BE6813F226}" type="pres">
      <dgm:prSet presAssocID="{5F41B61D-1C01-4C84-B885-DB769CC4B70F}" presName="sibTrans" presStyleLbl="sibTrans2D1" presStyleIdx="0" presStyleCnt="0"/>
      <dgm:spPr/>
    </dgm:pt>
    <dgm:pt modelId="{A4AC8760-FECE-4D7A-90E7-CC778B50EE8E}" type="pres">
      <dgm:prSet presAssocID="{44291574-6C64-4554-BA14-6C980585C1AC}" presName="compNode" presStyleCnt="0"/>
      <dgm:spPr/>
    </dgm:pt>
    <dgm:pt modelId="{AFF14CD3-7378-49A0-9248-B18E9BE19E84}" type="pres">
      <dgm:prSet presAssocID="{44291574-6C64-4554-BA14-6C980585C1AC}" presName="iconBgRect" presStyleLbl="bgShp" presStyleIdx="5" presStyleCnt="6"/>
      <dgm:spPr/>
    </dgm:pt>
    <dgm:pt modelId="{C39E7557-5587-4658-80CA-7132381520DD}" type="pres">
      <dgm:prSet presAssocID="{44291574-6C64-4554-BA14-6C980585C1A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6B5D92C7-5EAF-4200-AABC-5685479C7CC5}" type="pres">
      <dgm:prSet presAssocID="{44291574-6C64-4554-BA14-6C980585C1AC}" presName="spaceRect" presStyleCnt="0"/>
      <dgm:spPr/>
    </dgm:pt>
    <dgm:pt modelId="{FED8C497-60E4-47E8-9727-829F5287C6E1}" type="pres">
      <dgm:prSet presAssocID="{44291574-6C64-4554-BA14-6C980585C1A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6FBF30A-3CB7-41AC-8F51-FFBCD55C6525}" type="presOf" srcId="{75BD3A77-C614-4444-8BF2-B62E33010701}" destId="{97CA7E52-772A-4494-AC47-1ACABDD7C1AA}" srcOrd="0" destOrd="0" presId="urn:microsoft.com/office/officeart/2018/2/layout/IconCircleList"/>
    <dgm:cxn modelId="{8B772E2B-06C1-4529-8B5A-0B140374F8F0}" type="presOf" srcId="{6A1FB98C-1CE4-431E-933A-F57B75B61D19}" destId="{A425E2A4-4849-47D7-9B80-D11B85CEC433}" srcOrd="0" destOrd="0" presId="urn:microsoft.com/office/officeart/2018/2/layout/IconCircleList"/>
    <dgm:cxn modelId="{1BF11D3D-FA38-4D93-897A-B9833D530C71}" type="presOf" srcId="{0101CE56-DC77-4262-9F58-9446B0E02F8C}" destId="{25562C42-2B42-4DEC-93A5-45A4D4787E1C}" srcOrd="0" destOrd="0" presId="urn:microsoft.com/office/officeart/2018/2/layout/IconCircleList"/>
    <dgm:cxn modelId="{20C8E05B-95BA-418C-9975-034F9AF0FF91}" srcId="{ADBB25AD-C368-41E9-BD7C-853DA26A5308}" destId="{6A1FB98C-1CE4-431E-933A-F57B75B61D19}" srcOrd="4" destOrd="0" parTransId="{D2D9BDDD-3D86-41B6-ABE6-AB436ECA7EBE}" sibTransId="{5F41B61D-1C01-4C84-B885-DB769CC4B70F}"/>
    <dgm:cxn modelId="{760F42A0-82B0-42F2-9F62-CF00F2B09E78}" srcId="{ADBB25AD-C368-41E9-BD7C-853DA26A5308}" destId="{0AFBE897-E65D-4725-A584-8ACB20EDCDD5}" srcOrd="0" destOrd="0" parTransId="{EBEE845E-C743-4425-A1B5-52C1BBCABC15}" sibTransId="{4B4CBEED-797B-407D-8189-A2AB4B45E9AF}"/>
    <dgm:cxn modelId="{0F4C7AA9-4F19-41A4-BFAD-9D54DCCE741A}" type="presOf" srcId="{B9306B01-46B9-4EC5-8BF4-35EAED3E481B}" destId="{59305AC0-7B28-4718-9E2D-0388D40DE0DC}" srcOrd="0" destOrd="0" presId="urn:microsoft.com/office/officeart/2018/2/layout/IconCircleList"/>
    <dgm:cxn modelId="{E8FFCEAC-FC00-47A4-AF31-F90B80741EBC}" type="presOf" srcId="{5F41B61D-1C01-4C84-B885-DB769CC4B70F}" destId="{5C7223B8-FF3B-4DF2-B39F-12BE6813F226}" srcOrd="0" destOrd="0" presId="urn:microsoft.com/office/officeart/2018/2/layout/IconCircleList"/>
    <dgm:cxn modelId="{914190C4-24F5-4BD3-8FF9-42E7C2A2E26D}" srcId="{ADBB25AD-C368-41E9-BD7C-853DA26A5308}" destId="{C7F6E079-E4FE-4BE8-A3DF-3B2B5D41DAD8}" srcOrd="2" destOrd="0" parTransId="{56778AE0-C159-478A-840B-F8DC94E0A321}" sibTransId="{75BD3A77-C614-4444-8BF2-B62E33010701}"/>
    <dgm:cxn modelId="{B9324ACA-F092-48A2-81FC-9A553FB93F78}" srcId="{ADBB25AD-C368-41E9-BD7C-853DA26A5308}" destId="{44291574-6C64-4554-BA14-6C980585C1AC}" srcOrd="5" destOrd="0" parTransId="{489BDBF3-323D-4600-B78A-D1C752498FD4}" sibTransId="{6813C79F-DF5A-4B6E-A90D-2E1C6D79A7FD}"/>
    <dgm:cxn modelId="{D23E45CB-E310-4620-8528-1074907AD2E0}" type="presOf" srcId="{220C5B8E-B59C-471E-9EBA-A8E5CE42C44F}" destId="{4D3A8E79-1BE5-4675-B232-E68B4A58BC77}" srcOrd="0" destOrd="0" presId="urn:microsoft.com/office/officeart/2018/2/layout/IconCircleList"/>
    <dgm:cxn modelId="{9E64BECE-C816-4C35-AA2D-750122B37839}" type="presOf" srcId="{BABF769D-4E19-4E64-B112-9C177AAD20F7}" destId="{A3ABCEB8-E337-4015-B00A-DEA4FAC2593E}" srcOrd="0" destOrd="0" presId="urn:microsoft.com/office/officeart/2018/2/layout/IconCircleList"/>
    <dgm:cxn modelId="{454D8CCF-225B-4C63-903A-7E8286FB62F7}" type="presOf" srcId="{44291574-6C64-4554-BA14-6C980585C1AC}" destId="{FED8C497-60E4-47E8-9727-829F5287C6E1}" srcOrd="0" destOrd="0" presId="urn:microsoft.com/office/officeart/2018/2/layout/IconCircleList"/>
    <dgm:cxn modelId="{14ECA5D0-8C03-4129-8C73-391A52A75DC7}" type="presOf" srcId="{0AFBE897-E65D-4725-A584-8ACB20EDCDD5}" destId="{FC50244C-A2C7-4BF1-B3B7-98F9098095CD}" srcOrd="0" destOrd="0" presId="urn:microsoft.com/office/officeart/2018/2/layout/IconCircleList"/>
    <dgm:cxn modelId="{EA26D1D0-04F1-4A8E-9D66-FB91B64A986A}" srcId="{ADBB25AD-C368-41E9-BD7C-853DA26A5308}" destId="{B9306B01-46B9-4EC5-8BF4-35EAED3E481B}" srcOrd="3" destOrd="0" parTransId="{0C5F08E0-689D-409E-AF95-CE3C69845AA4}" sibTransId="{220C5B8E-B59C-471E-9EBA-A8E5CE42C44F}"/>
    <dgm:cxn modelId="{6EE3B4DB-8F57-4852-B795-8F0278D19AD3}" type="presOf" srcId="{4B4CBEED-797B-407D-8189-A2AB4B45E9AF}" destId="{1D6A776B-65C7-40BF-9756-79AD1A91FE31}" srcOrd="0" destOrd="0" presId="urn:microsoft.com/office/officeart/2018/2/layout/IconCircleList"/>
    <dgm:cxn modelId="{AC6E3FE1-B5AD-4FFC-AE10-97FBA3637A57}" type="presOf" srcId="{ADBB25AD-C368-41E9-BD7C-853DA26A5308}" destId="{22A2BF44-A773-4F1C-BBB9-F20B25300AD1}" srcOrd="0" destOrd="0" presId="urn:microsoft.com/office/officeart/2018/2/layout/IconCircleList"/>
    <dgm:cxn modelId="{07DBD8E3-E0E4-4FA9-8F16-AE4B11865FDE}" type="presOf" srcId="{C7F6E079-E4FE-4BE8-A3DF-3B2B5D41DAD8}" destId="{17CF00F9-5F25-4FEC-92C2-685C3EBAA517}" srcOrd="0" destOrd="0" presId="urn:microsoft.com/office/officeart/2018/2/layout/IconCircleList"/>
    <dgm:cxn modelId="{E32849E7-C8E8-42CD-B51B-53F1C38EBBDA}" srcId="{ADBB25AD-C368-41E9-BD7C-853DA26A5308}" destId="{BABF769D-4E19-4E64-B112-9C177AAD20F7}" srcOrd="1" destOrd="0" parTransId="{DAB437A3-2E6C-4B11-A03F-A42C86186BFB}" sibTransId="{0101CE56-DC77-4262-9F58-9446B0E02F8C}"/>
    <dgm:cxn modelId="{5F7F0117-2BB6-43E2-94A8-8A94E6898CF5}" type="presParOf" srcId="{22A2BF44-A773-4F1C-BBB9-F20B25300AD1}" destId="{070C8F1F-910F-4244-A805-D7D217D571BA}" srcOrd="0" destOrd="0" presId="urn:microsoft.com/office/officeart/2018/2/layout/IconCircleList"/>
    <dgm:cxn modelId="{D4A46CCB-72D8-4302-AF9A-9ED946401457}" type="presParOf" srcId="{070C8F1F-910F-4244-A805-D7D217D571BA}" destId="{18CB8AD2-11AF-42FC-9D43-96ED719C3840}" srcOrd="0" destOrd="0" presId="urn:microsoft.com/office/officeart/2018/2/layout/IconCircleList"/>
    <dgm:cxn modelId="{1843D1DE-A315-4BA3-9F8B-E8128A0A79AA}" type="presParOf" srcId="{18CB8AD2-11AF-42FC-9D43-96ED719C3840}" destId="{13396946-8161-4129-94A2-5EA8800EF04C}" srcOrd="0" destOrd="0" presId="urn:microsoft.com/office/officeart/2018/2/layout/IconCircleList"/>
    <dgm:cxn modelId="{BC636763-FA41-43CF-8D34-D1C8062A1727}" type="presParOf" srcId="{18CB8AD2-11AF-42FC-9D43-96ED719C3840}" destId="{CF505D63-1D29-4287-A7BB-F36EDC8D4490}" srcOrd="1" destOrd="0" presId="urn:microsoft.com/office/officeart/2018/2/layout/IconCircleList"/>
    <dgm:cxn modelId="{794F06A0-A7BF-49C8-BF5A-C93FC4580EEA}" type="presParOf" srcId="{18CB8AD2-11AF-42FC-9D43-96ED719C3840}" destId="{E6FDB481-D688-4EE0-A5CE-2368BDDD2F25}" srcOrd="2" destOrd="0" presId="urn:microsoft.com/office/officeart/2018/2/layout/IconCircleList"/>
    <dgm:cxn modelId="{AA5461B7-6934-4385-881C-F0CEB6D141C0}" type="presParOf" srcId="{18CB8AD2-11AF-42FC-9D43-96ED719C3840}" destId="{FC50244C-A2C7-4BF1-B3B7-98F9098095CD}" srcOrd="3" destOrd="0" presId="urn:microsoft.com/office/officeart/2018/2/layout/IconCircleList"/>
    <dgm:cxn modelId="{2A7F974C-AFC9-4BA8-9238-BB7FD2C438A3}" type="presParOf" srcId="{070C8F1F-910F-4244-A805-D7D217D571BA}" destId="{1D6A776B-65C7-40BF-9756-79AD1A91FE31}" srcOrd="1" destOrd="0" presId="urn:microsoft.com/office/officeart/2018/2/layout/IconCircleList"/>
    <dgm:cxn modelId="{35211F3E-921A-4FC7-BC2C-FCEFAE5E0917}" type="presParOf" srcId="{070C8F1F-910F-4244-A805-D7D217D571BA}" destId="{A05BF437-C7A5-4E37-9728-0CA930FEEBB3}" srcOrd="2" destOrd="0" presId="urn:microsoft.com/office/officeart/2018/2/layout/IconCircleList"/>
    <dgm:cxn modelId="{3F544B51-0BAE-4785-B4C3-5D696AE9C867}" type="presParOf" srcId="{A05BF437-C7A5-4E37-9728-0CA930FEEBB3}" destId="{C4B3E3CF-C308-4056-A021-25F9D4F80BE7}" srcOrd="0" destOrd="0" presId="urn:microsoft.com/office/officeart/2018/2/layout/IconCircleList"/>
    <dgm:cxn modelId="{BC313AE8-13E0-4677-BE6D-5059BD4AC535}" type="presParOf" srcId="{A05BF437-C7A5-4E37-9728-0CA930FEEBB3}" destId="{E1722FC2-A40E-4182-B771-19830B177CC7}" srcOrd="1" destOrd="0" presId="urn:microsoft.com/office/officeart/2018/2/layout/IconCircleList"/>
    <dgm:cxn modelId="{2C1E350C-8DC4-4A0D-A4DC-2F672073ED4D}" type="presParOf" srcId="{A05BF437-C7A5-4E37-9728-0CA930FEEBB3}" destId="{A6C3672E-20BC-464D-BC35-AF414D585A3A}" srcOrd="2" destOrd="0" presId="urn:microsoft.com/office/officeart/2018/2/layout/IconCircleList"/>
    <dgm:cxn modelId="{3689BC31-B3D5-4CEA-9A1C-B8FED7A5F552}" type="presParOf" srcId="{A05BF437-C7A5-4E37-9728-0CA930FEEBB3}" destId="{A3ABCEB8-E337-4015-B00A-DEA4FAC2593E}" srcOrd="3" destOrd="0" presId="urn:microsoft.com/office/officeart/2018/2/layout/IconCircleList"/>
    <dgm:cxn modelId="{6EFCB5F6-5FCB-4662-A298-452DDBF1F73C}" type="presParOf" srcId="{070C8F1F-910F-4244-A805-D7D217D571BA}" destId="{25562C42-2B42-4DEC-93A5-45A4D4787E1C}" srcOrd="3" destOrd="0" presId="urn:microsoft.com/office/officeart/2018/2/layout/IconCircleList"/>
    <dgm:cxn modelId="{B6C95199-C973-4DE6-BECD-961E05D566F5}" type="presParOf" srcId="{070C8F1F-910F-4244-A805-D7D217D571BA}" destId="{8EE8C255-7411-48FA-ACA2-F1F5ADB058D5}" srcOrd="4" destOrd="0" presId="urn:microsoft.com/office/officeart/2018/2/layout/IconCircleList"/>
    <dgm:cxn modelId="{AC89077C-16AC-4D90-9F3C-2A2B73FF38D5}" type="presParOf" srcId="{8EE8C255-7411-48FA-ACA2-F1F5ADB058D5}" destId="{4A943E45-4744-4151-AAF6-1483046B5FBD}" srcOrd="0" destOrd="0" presId="urn:microsoft.com/office/officeart/2018/2/layout/IconCircleList"/>
    <dgm:cxn modelId="{CD9187EA-0CF1-403E-805A-12E32B6E479E}" type="presParOf" srcId="{8EE8C255-7411-48FA-ACA2-F1F5ADB058D5}" destId="{09642D69-7D6C-4BC5-99AB-491434482251}" srcOrd="1" destOrd="0" presId="urn:microsoft.com/office/officeart/2018/2/layout/IconCircleList"/>
    <dgm:cxn modelId="{86CE00F6-6FAF-46E3-A5B2-C12718207769}" type="presParOf" srcId="{8EE8C255-7411-48FA-ACA2-F1F5ADB058D5}" destId="{7130C8C9-A6C9-4518-B441-0E573C83F884}" srcOrd="2" destOrd="0" presId="urn:microsoft.com/office/officeart/2018/2/layout/IconCircleList"/>
    <dgm:cxn modelId="{5D3F4E1B-7F34-4C31-86D2-602013EF566C}" type="presParOf" srcId="{8EE8C255-7411-48FA-ACA2-F1F5ADB058D5}" destId="{17CF00F9-5F25-4FEC-92C2-685C3EBAA517}" srcOrd="3" destOrd="0" presId="urn:microsoft.com/office/officeart/2018/2/layout/IconCircleList"/>
    <dgm:cxn modelId="{92060936-3B00-47EE-B3E3-2735D7CCEB60}" type="presParOf" srcId="{070C8F1F-910F-4244-A805-D7D217D571BA}" destId="{97CA7E52-772A-4494-AC47-1ACABDD7C1AA}" srcOrd="5" destOrd="0" presId="urn:microsoft.com/office/officeart/2018/2/layout/IconCircleList"/>
    <dgm:cxn modelId="{E6F650CC-79F3-4695-8D5D-83E8203C63F8}" type="presParOf" srcId="{070C8F1F-910F-4244-A805-D7D217D571BA}" destId="{C5181B79-877C-452F-BD80-EA3F9EF3471E}" srcOrd="6" destOrd="0" presId="urn:microsoft.com/office/officeart/2018/2/layout/IconCircleList"/>
    <dgm:cxn modelId="{804B7C56-2FD0-45DC-A6E6-209C9D0C6CE0}" type="presParOf" srcId="{C5181B79-877C-452F-BD80-EA3F9EF3471E}" destId="{DC9B7507-184F-465B-AF52-6BA20E8A147C}" srcOrd="0" destOrd="0" presId="urn:microsoft.com/office/officeart/2018/2/layout/IconCircleList"/>
    <dgm:cxn modelId="{112C4520-2412-4546-AE4E-8502258020BB}" type="presParOf" srcId="{C5181B79-877C-452F-BD80-EA3F9EF3471E}" destId="{46B9932D-3C70-41BB-BF71-5416BACF3462}" srcOrd="1" destOrd="0" presId="urn:microsoft.com/office/officeart/2018/2/layout/IconCircleList"/>
    <dgm:cxn modelId="{51B83D2C-A21E-4F37-AB27-4C721EFA8E59}" type="presParOf" srcId="{C5181B79-877C-452F-BD80-EA3F9EF3471E}" destId="{030D9280-A66E-4ABF-878F-6334E7A48CE4}" srcOrd="2" destOrd="0" presId="urn:microsoft.com/office/officeart/2018/2/layout/IconCircleList"/>
    <dgm:cxn modelId="{029D41C3-3B6C-4686-93C2-CDD553AD0580}" type="presParOf" srcId="{C5181B79-877C-452F-BD80-EA3F9EF3471E}" destId="{59305AC0-7B28-4718-9E2D-0388D40DE0DC}" srcOrd="3" destOrd="0" presId="urn:microsoft.com/office/officeart/2018/2/layout/IconCircleList"/>
    <dgm:cxn modelId="{75D56C99-81C3-4CC7-B3DE-07C6BFAAE744}" type="presParOf" srcId="{070C8F1F-910F-4244-A805-D7D217D571BA}" destId="{4D3A8E79-1BE5-4675-B232-E68B4A58BC77}" srcOrd="7" destOrd="0" presId="urn:microsoft.com/office/officeart/2018/2/layout/IconCircleList"/>
    <dgm:cxn modelId="{DC175456-D190-4E13-86C8-D28E9E6150B7}" type="presParOf" srcId="{070C8F1F-910F-4244-A805-D7D217D571BA}" destId="{70F6FBC3-965A-41A5-B645-6F929C94D6E6}" srcOrd="8" destOrd="0" presId="urn:microsoft.com/office/officeart/2018/2/layout/IconCircleList"/>
    <dgm:cxn modelId="{DFAC02B2-E4D3-4D08-BCEA-C8E2FFD52FE6}" type="presParOf" srcId="{70F6FBC3-965A-41A5-B645-6F929C94D6E6}" destId="{3E9AA76F-C4A7-4BE2-8A4B-42F401BBA3A7}" srcOrd="0" destOrd="0" presId="urn:microsoft.com/office/officeart/2018/2/layout/IconCircleList"/>
    <dgm:cxn modelId="{13E92BD3-C848-4D8E-93E5-B00C76202F79}" type="presParOf" srcId="{70F6FBC3-965A-41A5-B645-6F929C94D6E6}" destId="{6EE10BDC-7C6C-4EC7-A2A6-4613C04F96DD}" srcOrd="1" destOrd="0" presId="urn:microsoft.com/office/officeart/2018/2/layout/IconCircleList"/>
    <dgm:cxn modelId="{A12C426F-FDF6-410B-98C1-7146BF58C55E}" type="presParOf" srcId="{70F6FBC3-965A-41A5-B645-6F929C94D6E6}" destId="{78F0A565-3662-456D-A5F4-D5D19E824B46}" srcOrd="2" destOrd="0" presId="urn:microsoft.com/office/officeart/2018/2/layout/IconCircleList"/>
    <dgm:cxn modelId="{384A9BE4-5516-451A-BEE1-D20654826C8D}" type="presParOf" srcId="{70F6FBC3-965A-41A5-B645-6F929C94D6E6}" destId="{A425E2A4-4849-47D7-9B80-D11B85CEC433}" srcOrd="3" destOrd="0" presId="urn:microsoft.com/office/officeart/2018/2/layout/IconCircleList"/>
    <dgm:cxn modelId="{65B10AC3-5AC6-4FA0-9B22-CCA4E79EC87F}" type="presParOf" srcId="{070C8F1F-910F-4244-A805-D7D217D571BA}" destId="{5C7223B8-FF3B-4DF2-B39F-12BE6813F226}" srcOrd="9" destOrd="0" presId="urn:microsoft.com/office/officeart/2018/2/layout/IconCircleList"/>
    <dgm:cxn modelId="{C69181C7-2D6D-47AA-BB09-471457A1DF8C}" type="presParOf" srcId="{070C8F1F-910F-4244-A805-D7D217D571BA}" destId="{A4AC8760-FECE-4D7A-90E7-CC778B50EE8E}" srcOrd="10" destOrd="0" presId="urn:microsoft.com/office/officeart/2018/2/layout/IconCircleList"/>
    <dgm:cxn modelId="{1E8F0206-44BE-41FA-83D3-87BDA655D44F}" type="presParOf" srcId="{A4AC8760-FECE-4D7A-90E7-CC778B50EE8E}" destId="{AFF14CD3-7378-49A0-9248-B18E9BE19E84}" srcOrd="0" destOrd="0" presId="urn:microsoft.com/office/officeart/2018/2/layout/IconCircleList"/>
    <dgm:cxn modelId="{23AA599D-BA6E-425C-9741-2D756671CC3B}" type="presParOf" srcId="{A4AC8760-FECE-4D7A-90E7-CC778B50EE8E}" destId="{C39E7557-5587-4658-80CA-7132381520DD}" srcOrd="1" destOrd="0" presId="urn:microsoft.com/office/officeart/2018/2/layout/IconCircleList"/>
    <dgm:cxn modelId="{793FAF67-9830-497C-A316-1ABF55AC195A}" type="presParOf" srcId="{A4AC8760-FECE-4D7A-90E7-CC778B50EE8E}" destId="{6B5D92C7-5EAF-4200-AABC-5685479C7CC5}" srcOrd="2" destOrd="0" presId="urn:microsoft.com/office/officeart/2018/2/layout/IconCircleList"/>
    <dgm:cxn modelId="{E3D7A5A4-A9AE-4253-ADF8-1DA264E0D320}" type="presParOf" srcId="{A4AC8760-FECE-4D7A-90E7-CC778B50EE8E}" destId="{FED8C497-60E4-47E8-9727-829F5287C6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0D9DA-2739-41CD-8CF9-32738F09B64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0D4794-50CB-495A-BB7F-D451D4A7E2D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 mindre stjerner son Solen ender som hvide dværge – på størrelse med Jorden</a:t>
          </a:r>
          <a:endParaRPr lang="en-US"/>
        </a:p>
      </dgm:t>
    </dgm:pt>
    <dgm:pt modelId="{CE034B9D-7496-4D35-8EDD-0E41878AA06F}" type="parTrans" cxnId="{8F7B71F3-7376-4BF5-9D75-F41D8ABC1BE2}">
      <dgm:prSet/>
      <dgm:spPr/>
      <dgm:t>
        <a:bodyPr/>
        <a:lstStyle/>
        <a:p>
          <a:endParaRPr lang="en-US"/>
        </a:p>
      </dgm:t>
    </dgm:pt>
    <dgm:pt modelId="{B2F18F81-ED35-46EE-831E-22D1D42AEE18}" type="sibTrans" cxnId="{8F7B71F3-7376-4BF5-9D75-F41D8ABC1BE2}">
      <dgm:prSet/>
      <dgm:spPr/>
      <dgm:t>
        <a:bodyPr/>
        <a:lstStyle/>
        <a:p>
          <a:endParaRPr lang="en-US"/>
        </a:p>
      </dgm:t>
    </dgm:pt>
    <dgm:pt modelId="{C623A90B-3A5E-4D37-AFFE-D12512F8C5B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 tungere stjerner ender som neutronstjerner – måske 10-15 km i diameter</a:t>
          </a:r>
          <a:endParaRPr lang="en-US"/>
        </a:p>
      </dgm:t>
    </dgm:pt>
    <dgm:pt modelId="{2BC6421A-3B68-4EC1-B740-24FFAF9C72F2}" type="parTrans" cxnId="{3773A1A6-D034-4632-A468-1DBF2C752584}">
      <dgm:prSet/>
      <dgm:spPr/>
      <dgm:t>
        <a:bodyPr/>
        <a:lstStyle/>
        <a:p>
          <a:endParaRPr lang="en-US"/>
        </a:p>
      </dgm:t>
    </dgm:pt>
    <dgm:pt modelId="{F543DA08-AAC6-4835-A035-14DEA9469A63}" type="sibTrans" cxnId="{3773A1A6-D034-4632-A468-1DBF2C752584}">
      <dgm:prSet/>
      <dgm:spPr/>
      <dgm:t>
        <a:bodyPr/>
        <a:lstStyle/>
        <a:p>
          <a:endParaRPr lang="en-US"/>
        </a:p>
      </dgm:t>
    </dgm:pt>
    <dgm:pt modelId="{EF0E0E20-934C-4C34-872C-8CECE09D907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 største stjerner ender som sorte huller – masser fra 5 solmasser til 50 solmasser</a:t>
          </a:r>
          <a:endParaRPr lang="en-US"/>
        </a:p>
      </dgm:t>
    </dgm:pt>
    <dgm:pt modelId="{7DEBB79C-F2AB-4CA0-9B2E-535C71CD1FC4}" type="parTrans" cxnId="{9F7DAA54-36EE-4E56-91C4-B3710DABD63A}">
      <dgm:prSet/>
      <dgm:spPr/>
      <dgm:t>
        <a:bodyPr/>
        <a:lstStyle/>
        <a:p>
          <a:endParaRPr lang="en-US"/>
        </a:p>
      </dgm:t>
    </dgm:pt>
    <dgm:pt modelId="{93E5E818-C7A7-4626-A0FC-0BD2D8EA385D}" type="sibTrans" cxnId="{9F7DAA54-36EE-4E56-91C4-B3710DABD63A}">
      <dgm:prSet/>
      <dgm:spPr/>
      <dgm:t>
        <a:bodyPr/>
        <a:lstStyle/>
        <a:p>
          <a:endParaRPr lang="en-US"/>
        </a:p>
      </dgm:t>
    </dgm:pt>
    <dgm:pt modelId="{5AB09994-74B0-43B3-BB3B-CEBC954B480E}" type="pres">
      <dgm:prSet presAssocID="{F860D9DA-2739-41CD-8CF9-32738F09B64A}" presName="vert0" presStyleCnt="0">
        <dgm:presLayoutVars>
          <dgm:dir/>
          <dgm:animOne val="branch"/>
          <dgm:animLvl val="lvl"/>
        </dgm:presLayoutVars>
      </dgm:prSet>
      <dgm:spPr/>
    </dgm:pt>
    <dgm:pt modelId="{E307DA6C-92CE-42DE-B000-9670FBF81004}" type="pres">
      <dgm:prSet presAssocID="{370D4794-50CB-495A-BB7F-D451D4A7E2D7}" presName="thickLine" presStyleLbl="alignNode1" presStyleIdx="0" presStyleCnt="3"/>
      <dgm:spPr/>
    </dgm:pt>
    <dgm:pt modelId="{7708A877-A5AF-4001-82AA-CCB914149D82}" type="pres">
      <dgm:prSet presAssocID="{370D4794-50CB-495A-BB7F-D451D4A7E2D7}" presName="horz1" presStyleCnt="0"/>
      <dgm:spPr/>
    </dgm:pt>
    <dgm:pt modelId="{CC79FD54-FF18-440F-B3AE-67E910E4321C}" type="pres">
      <dgm:prSet presAssocID="{370D4794-50CB-495A-BB7F-D451D4A7E2D7}" presName="tx1" presStyleLbl="revTx" presStyleIdx="0" presStyleCnt="3"/>
      <dgm:spPr/>
    </dgm:pt>
    <dgm:pt modelId="{42DA8C44-2A0E-4F0E-BC7E-F249B112CC5C}" type="pres">
      <dgm:prSet presAssocID="{370D4794-50CB-495A-BB7F-D451D4A7E2D7}" presName="vert1" presStyleCnt="0"/>
      <dgm:spPr/>
    </dgm:pt>
    <dgm:pt modelId="{7F50B3DA-2C79-4A28-9374-3C5B0C20718D}" type="pres">
      <dgm:prSet presAssocID="{C623A90B-3A5E-4D37-AFFE-D12512F8C5B5}" presName="thickLine" presStyleLbl="alignNode1" presStyleIdx="1" presStyleCnt="3"/>
      <dgm:spPr/>
    </dgm:pt>
    <dgm:pt modelId="{04613959-CA27-4FCE-B45A-901D083BD4FA}" type="pres">
      <dgm:prSet presAssocID="{C623A90B-3A5E-4D37-AFFE-D12512F8C5B5}" presName="horz1" presStyleCnt="0"/>
      <dgm:spPr/>
    </dgm:pt>
    <dgm:pt modelId="{BF8BE6BF-8402-4B7D-9DF1-0071E710A21C}" type="pres">
      <dgm:prSet presAssocID="{C623A90B-3A5E-4D37-AFFE-D12512F8C5B5}" presName="tx1" presStyleLbl="revTx" presStyleIdx="1" presStyleCnt="3"/>
      <dgm:spPr/>
    </dgm:pt>
    <dgm:pt modelId="{54737CA2-9C8A-4F81-94A3-E7E0B2C5148F}" type="pres">
      <dgm:prSet presAssocID="{C623A90B-3A5E-4D37-AFFE-D12512F8C5B5}" presName="vert1" presStyleCnt="0"/>
      <dgm:spPr/>
    </dgm:pt>
    <dgm:pt modelId="{A79679D1-D061-4D3C-A560-9B8DDF653650}" type="pres">
      <dgm:prSet presAssocID="{EF0E0E20-934C-4C34-872C-8CECE09D907D}" presName="thickLine" presStyleLbl="alignNode1" presStyleIdx="2" presStyleCnt="3"/>
      <dgm:spPr/>
    </dgm:pt>
    <dgm:pt modelId="{5546FFBD-C4DC-4861-B6D9-982B636CDB37}" type="pres">
      <dgm:prSet presAssocID="{EF0E0E20-934C-4C34-872C-8CECE09D907D}" presName="horz1" presStyleCnt="0"/>
      <dgm:spPr/>
    </dgm:pt>
    <dgm:pt modelId="{06E56459-4091-47D4-A866-031927D5F44A}" type="pres">
      <dgm:prSet presAssocID="{EF0E0E20-934C-4C34-872C-8CECE09D907D}" presName="tx1" presStyleLbl="revTx" presStyleIdx="2" presStyleCnt="3"/>
      <dgm:spPr/>
    </dgm:pt>
    <dgm:pt modelId="{9B04B570-7A7D-4273-8BDD-6B59A8807559}" type="pres">
      <dgm:prSet presAssocID="{EF0E0E20-934C-4C34-872C-8CECE09D907D}" presName="vert1" presStyleCnt="0"/>
      <dgm:spPr/>
    </dgm:pt>
  </dgm:ptLst>
  <dgm:cxnLst>
    <dgm:cxn modelId="{E10EDC23-5282-49E3-B85B-ABD9E0AC76B8}" type="presOf" srcId="{370D4794-50CB-495A-BB7F-D451D4A7E2D7}" destId="{CC79FD54-FF18-440F-B3AE-67E910E4321C}" srcOrd="0" destOrd="0" presId="urn:microsoft.com/office/officeart/2008/layout/LinedList"/>
    <dgm:cxn modelId="{0BCF5067-B400-4ACC-B098-9055D9864745}" type="presOf" srcId="{EF0E0E20-934C-4C34-872C-8CECE09D907D}" destId="{06E56459-4091-47D4-A866-031927D5F44A}" srcOrd="0" destOrd="0" presId="urn:microsoft.com/office/officeart/2008/layout/LinedList"/>
    <dgm:cxn modelId="{4F4C5A69-9656-4EAC-B75F-7E43ABC5186A}" type="presOf" srcId="{F860D9DA-2739-41CD-8CF9-32738F09B64A}" destId="{5AB09994-74B0-43B3-BB3B-CEBC954B480E}" srcOrd="0" destOrd="0" presId="urn:microsoft.com/office/officeart/2008/layout/LinedList"/>
    <dgm:cxn modelId="{4168956D-5517-44E1-B32B-D20FEA89689B}" type="presOf" srcId="{C623A90B-3A5E-4D37-AFFE-D12512F8C5B5}" destId="{BF8BE6BF-8402-4B7D-9DF1-0071E710A21C}" srcOrd="0" destOrd="0" presId="urn:microsoft.com/office/officeart/2008/layout/LinedList"/>
    <dgm:cxn modelId="{9F7DAA54-36EE-4E56-91C4-B3710DABD63A}" srcId="{F860D9DA-2739-41CD-8CF9-32738F09B64A}" destId="{EF0E0E20-934C-4C34-872C-8CECE09D907D}" srcOrd="2" destOrd="0" parTransId="{7DEBB79C-F2AB-4CA0-9B2E-535C71CD1FC4}" sibTransId="{93E5E818-C7A7-4626-A0FC-0BD2D8EA385D}"/>
    <dgm:cxn modelId="{3773A1A6-D034-4632-A468-1DBF2C752584}" srcId="{F860D9DA-2739-41CD-8CF9-32738F09B64A}" destId="{C623A90B-3A5E-4D37-AFFE-D12512F8C5B5}" srcOrd="1" destOrd="0" parTransId="{2BC6421A-3B68-4EC1-B740-24FFAF9C72F2}" sibTransId="{F543DA08-AAC6-4835-A035-14DEA9469A63}"/>
    <dgm:cxn modelId="{8F7B71F3-7376-4BF5-9D75-F41D8ABC1BE2}" srcId="{F860D9DA-2739-41CD-8CF9-32738F09B64A}" destId="{370D4794-50CB-495A-BB7F-D451D4A7E2D7}" srcOrd="0" destOrd="0" parTransId="{CE034B9D-7496-4D35-8EDD-0E41878AA06F}" sibTransId="{B2F18F81-ED35-46EE-831E-22D1D42AEE18}"/>
    <dgm:cxn modelId="{C7287297-EA08-4574-9CBA-5470B6E92D45}" type="presParOf" srcId="{5AB09994-74B0-43B3-BB3B-CEBC954B480E}" destId="{E307DA6C-92CE-42DE-B000-9670FBF81004}" srcOrd="0" destOrd="0" presId="urn:microsoft.com/office/officeart/2008/layout/LinedList"/>
    <dgm:cxn modelId="{E3E62164-F49C-41A5-A9DC-D2A96604EC08}" type="presParOf" srcId="{5AB09994-74B0-43B3-BB3B-CEBC954B480E}" destId="{7708A877-A5AF-4001-82AA-CCB914149D82}" srcOrd="1" destOrd="0" presId="urn:microsoft.com/office/officeart/2008/layout/LinedList"/>
    <dgm:cxn modelId="{C604505F-DA56-4E99-95C9-3F03EE0F2217}" type="presParOf" srcId="{7708A877-A5AF-4001-82AA-CCB914149D82}" destId="{CC79FD54-FF18-440F-B3AE-67E910E4321C}" srcOrd="0" destOrd="0" presId="urn:microsoft.com/office/officeart/2008/layout/LinedList"/>
    <dgm:cxn modelId="{2A42C2D6-E712-4D0E-9C58-4BA4AD7AEB3C}" type="presParOf" srcId="{7708A877-A5AF-4001-82AA-CCB914149D82}" destId="{42DA8C44-2A0E-4F0E-BC7E-F249B112CC5C}" srcOrd="1" destOrd="0" presId="urn:microsoft.com/office/officeart/2008/layout/LinedList"/>
    <dgm:cxn modelId="{188D84BD-A168-48BF-A5A2-EF9ABB69E775}" type="presParOf" srcId="{5AB09994-74B0-43B3-BB3B-CEBC954B480E}" destId="{7F50B3DA-2C79-4A28-9374-3C5B0C20718D}" srcOrd="2" destOrd="0" presId="urn:microsoft.com/office/officeart/2008/layout/LinedList"/>
    <dgm:cxn modelId="{6EE7109D-482F-486E-811C-BDC6A5458B92}" type="presParOf" srcId="{5AB09994-74B0-43B3-BB3B-CEBC954B480E}" destId="{04613959-CA27-4FCE-B45A-901D083BD4FA}" srcOrd="3" destOrd="0" presId="urn:microsoft.com/office/officeart/2008/layout/LinedList"/>
    <dgm:cxn modelId="{38E22F9B-1C31-448E-B0B1-23F4A77DB50B}" type="presParOf" srcId="{04613959-CA27-4FCE-B45A-901D083BD4FA}" destId="{BF8BE6BF-8402-4B7D-9DF1-0071E710A21C}" srcOrd="0" destOrd="0" presId="urn:microsoft.com/office/officeart/2008/layout/LinedList"/>
    <dgm:cxn modelId="{DF5B5D3F-4A64-4DE2-89B8-2413F6138ABC}" type="presParOf" srcId="{04613959-CA27-4FCE-B45A-901D083BD4FA}" destId="{54737CA2-9C8A-4F81-94A3-E7E0B2C5148F}" srcOrd="1" destOrd="0" presId="urn:microsoft.com/office/officeart/2008/layout/LinedList"/>
    <dgm:cxn modelId="{6E9E1811-F3A0-48B6-9351-9F6C25F8C360}" type="presParOf" srcId="{5AB09994-74B0-43B3-BB3B-CEBC954B480E}" destId="{A79679D1-D061-4D3C-A560-9B8DDF653650}" srcOrd="4" destOrd="0" presId="urn:microsoft.com/office/officeart/2008/layout/LinedList"/>
    <dgm:cxn modelId="{79B329EC-6C64-451A-97BF-26228EEE2FD0}" type="presParOf" srcId="{5AB09994-74B0-43B3-BB3B-CEBC954B480E}" destId="{5546FFBD-C4DC-4861-B6D9-982B636CDB37}" srcOrd="5" destOrd="0" presId="urn:microsoft.com/office/officeart/2008/layout/LinedList"/>
    <dgm:cxn modelId="{BC9CBF33-ECE6-48A8-A5EB-5D5F4426A1EA}" type="presParOf" srcId="{5546FFBD-C4DC-4861-B6D9-982B636CDB37}" destId="{06E56459-4091-47D4-A866-031927D5F44A}" srcOrd="0" destOrd="0" presId="urn:microsoft.com/office/officeart/2008/layout/LinedList"/>
    <dgm:cxn modelId="{1DA1BB10-CA74-4C98-8730-14C1FC304EBD}" type="presParOf" srcId="{5546FFBD-C4DC-4861-B6D9-982B636CDB37}" destId="{9B04B570-7A7D-4273-8BDD-6B59A88075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6946-8161-4129-94A2-5EA8800EF04C}">
      <dsp:nvSpPr>
        <dsp:cNvPr id="0" name=""/>
        <dsp:cNvSpPr/>
      </dsp:nvSpPr>
      <dsp:spPr>
        <a:xfrm>
          <a:off x="109363" y="692144"/>
          <a:ext cx="833364" cy="833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05D63-1D29-4287-A7BB-F36EDC8D4490}">
      <dsp:nvSpPr>
        <dsp:cNvPr id="0" name=""/>
        <dsp:cNvSpPr/>
      </dsp:nvSpPr>
      <dsp:spPr>
        <a:xfrm>
          <a:off x="284370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0244C-A2C7-4BF1-B3B7-98F9098095CD}">
      <dsp:nvSpPr>
        <dsp:cNvPr id="0" name=""/>
        <dsp:cNvSpPr/>
      </dsp:nvSpPr>
      <dsp:spPr>
        <a:xfrm>
          <a:off x="1121306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Lys afbøjes i et tyngdefelt, fx Solens tyngdefelt   1919</a:t>
          </a:r>
          <a:endParaRPr lang="en-US" sz="1600" kern="1200"/>
        </a:p>
      </dsp:txBody>
      <dsp:txXfrm>
        <a:off x="1121306" y="692144"/>
        <a:ext cx="1964358" cy="833364"/>
      </dsp:txXfrm>
    </dsp:sp>
    <dsp:sp modelId="{C4B3E3CF-C308-4056-A021-25F9D4F80BE7}">
      <dsp:nvSpPr>
        <dsp:cNvPr id="0" name=""/>
        <dsp:cNvSpPr/>
      </dsp:nvSpPr>
      <dsp:spPr>
        <a:xfrm>
          <a:off x="3427939" y="692144"/>
          <a:ext cx="833364" cy="833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22FC2-A40E-4182-B771-19830B177CC7}">
      <dsp:nvSpPr>
        <dsp:cNvPr id="0" name=""/>
        <dsp:cNvSpPr/>
      </dsp:nvSpPr>
      <dsp:spPr>
        <a:xfrm>
          <a:off x="3602945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BCEB8-E337-4015-B00A-DEA4FAC2593E}">
      <dsp:nvSpPr>
        <dsp:cNvPr id="0" name=""/>
        <dsp:cNvSpPr/>
      </dsp:nvSpPr>
      <dsp:spPr>
        <a:xfrm>
          <a:off x="4439881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Tiden går langsommere i et tyngdefelt, fx i Jordens tyngdefelt. GPS</a:t>
          </a:r>
          <a:endParaRPr lang="en-US" sz="1600" kern="1200"/>
        </a:p>
      </dsp:txBody>
      <dsp:txXfrm>
        <a:off x="4439881" y="692144"/>
        <a:ext cx="1964358" cy="833364"/>
      </dsp:txXfrm>
    </dsp:sp>
    <dsp:sp modelId="{4A943E45-4744-4151-AAF6-1483046B5FBD}">
      <dsp:nvSpPr>
        <dsp:cNvPr id="0" name=""/>
        <dsp:cNvSpPr/>
      </dsp:nvSpPr>
      <dsp:spPr>
        <a:xfrm>
          <a:off x="109363" y="2526030"/>
          <a:ext cx="833364" cy="833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42D69-7D6C-4BC5-99AB-491434482251}">
      <dsp:nvSpPr>
        <dsp:cNvPr id="0" name=""/>
        <dsp:cNvSpPr/>
      </dsp:nvSpPr>
      <dsp:spPr>
        <a:xfrm>
          <a:off x="284370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00F9-5F25-4FEC-92C2-685C3EBAA517}">
      <dsp:nvSpPr>
        <dsp:cNvPr id="0" name=""/>
        <dsp:cNvSpPr/>
      </dsp:nvSpPr>
      <dsp:spPr>
        <a:xfrm>
          <a:off x="1121306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Merkurs periheldrejning</a:t>
          </a:r>
          <a:endParaRPr lang="en-US" sz="1600" kern="1200"/>
        </a:p>
      </dsp:txBody>
      <dsp:txXfrm>
        <a:off x="1121306" y="2526030"/>
        <a:ext cx="1964358" cy="833364"/>
      </dsp:txXfrm>
    </dsp:sp>
    <dsp:sp modelId="{DC9B7507-184F-465B-AF52-6BA20E8A147C}">
      <dsp:nvSpPr>
        <dsp:cNvPr id="0" name=""/>
        <dsp:cNvSpPr/>
      </dsp:nvSpPr>
      <dsp:spPr>
        <a:xfrm>
          <a:off x="3427939" y="2526030"/>
          <a:ext cx="833364" cy="833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932D-3C70-41BB-BF71-5416BACF3462}">
      <dsp:nvSpPr>
        <dsp:cNvPr id="0" name=""/>
        <dsp:cNvSpPr/>
      </dsp:nvSpPr>
      <dsp:spPr>
        <a:xfrm>
          <a:off x="3602945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05AC0-7B28-4718-9E2D-0388D40DE0DC}">
      <dsp:nvSpPr>
        <dsp:cNvPr id="0" name=""/>
        <dsp:cNvSpPr/>
      </dsp:nvSpPr>
      <dsp:spPr>
        <a:xfrm>
          <a:off x="4439881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Sorte huller</a:t>
          </a:r>
          <a:endParaRPr lang="en-US" sz="1600" kern="1200"/>
        </a:p>
      </dsp:txBody>
      <dsp:txXfrm>
        <a:off x="4439881" y="2526030"/>
        <a:ext cx="1964358" cy="833364"/>
      </dsp:txXfrm>
    </dsp:sp>
    <dsp:sp modelId="{3E9AA76F-C4A7-4BE2-8A4B-42F401BBA3A7}">
      <dsp:nvSpPr>
        <dsp:cNvPr id="0" name=""/>
        <dsp:cNvSpPr/>
      </dsp:nvSpPr>
      <dsp:spPr>
        <a:xfrm>
          <a:off x="109363" y="4359917"/>
          <a:ext cx="833364" cy="8333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BDC-7C6C-4EC7-A2A6-4613C04F96DD}">
      <dsp:nvSpPr>
        <dsp:cNvPr id="0" name=""/>
        <dsp:cNvSpPr/>
      </dsp:nvSpPr>
      <dsp:spPr>
        <a:xfrm>
          <a:off x="284370" y="4534924"/>
          <a:ext cx="483351" cy="4833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5E2A4-4849-47D7-9B80-D11B85CEC433}">
      <dsp:nvSpPr>
        <dsp:cNvPr id="0" name=""/>
        <dsp:cNvSpPr/>
      </dsp:nvSpPr>
      <dsp:spPr>
        <a:xfrm>
          <a:off x="1121306" y="435991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Rumdrejning (‘frame dragging’)   2011</a:t>
          </a:r>
          <a:endParaRPr lang="en-US" sz="1600" kern="1200"/>
        </a:p>
      </dsp:txBody>
      <dsp:txXfrm>
        <a:off x="1121306" y="4359917"/>
        <a:ext cx="1964358" cy="833364"/>
      </dsp:txXfrm>
    </dsp:sp>
    <dsp:sp modelId="{AFF14CD3-7378-49A0-9248-B18E9BE19E84}">
      <dsp:nvSpPr>
        <dsp:cNvPr id="0" name=""/>
        <dsp:cNvSpPr/>
      </dsp:nvSpPr>
      <dsp:spPr>
        <a:xfrm>
          <a:off x="3427939" y="4359917"/>
          <a:ext cx="833364" cy="833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E7557-5587-4658-80CA-7132381520DD}">
      <dsp:nvSpPr>
        <dsp:cNvPr id="0" name=""/>
        <dsp:cNvSpPr/>
      </dsp:nvSpPr>
      <dsp:spPr>
        <a:xfrm>
          <a:off x="3602945" y="4534924"/>
          <a:ext cx="483351" cy="4833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C497-60E4-47E8-9727-829F5287C6E1}">
      <dsp:nvSpPr>
        <dsp:cNvPr id="0" name=""/>
        <dsp:cNvSpPr/>
      </dsp:nvSpPr>
      <dsp:spPr>
        <a:xfrm>
          <a:off x="4439881" y="435991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Bølger på rummet – gravitationsbølger  2015</a:t>
          </a:r>
          <a:endParaRPr lang="en-US" sz="1600" kern="1200"/>
        </a:p>
      </dsp:txBody>
      <dsp:txXfrm>
        <a:off x="4439881" y="4359917"/>
        <a:ext cx="1964358" cy="83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7DA6C-92CE-42DE-B000-9670FBF81004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9FD54-FF18-440F-B3AE-67E910E4321C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/>
            <a:t>De mindre stjerner son Solen ender som hvide dværge – på størrelse med Jorden</a:t>
          </a:r>
          <a:endParaRPr lang="en-US" sz="3300" kern="1200"/>
        </a:p>
      </dsp:txBody>
      <dsp:txXfrm>
        <a:off x="0" y="2687"/>
        <a:ext cx="6263640" cy="1833104"/>
      </dsp:txXfrm>
    </dsp:sp>
    <dsp:sp modelId="{7F50B3DA-2C79-4A28-9374-3C5B0C20718D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BE6BF-8402-4B7D-9DF1-0071E710A21C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/>
            <a:t>De tungere stjerner ender som neutronstjerner – måske 10-15 km i diameter</a:t>
          </a:r>
          <a:endParaRPr lang="en-US" sz="3300" kern="1200"/>
        </a:p>
      </dsp:txBody>
      <dsp:txXfrm>
        <a:off x="0" y="1835791"/>
        <a:ext cx="6263640" cy="1833104"/>
      </dsp:txXfrm>
    </dsp:sp>
    <dsp:sp modelId="{A79679D1-D061-4D3C-A560-9B8DDF653650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56459-4091-47D4-A866-031927D5F44A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/>
            <a:t>De største stjerner ender som sorte huller – masser fra 5 solmasser til 50 solmasser</a:t>
          </a:r>
          <a:endParaRPr lang="en-US" sz="3300" kern="1200"/>
        </a:p>
      </dsp:txBody>
      <dsp:txXfrm>
        <a:off x="0" y="3668896"/>
        <a:ext cx="6263640" cy="183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8DE75-B0E3-4453-9BDC-5C0D9FFC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EBA9F0-0007-489E-BB35-F552B8EB7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35B424-8182-4B1A-B398-647D92E0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C4E55D-C480-4DF3-BCDF-94C9CF1C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95B87F-43DB-4DEF-B982-81CE7637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92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79577-BFCB-4FF5-A2E7-49BAE314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AA7F7DF-3920-4D53-B38D-16DC50403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1592A3-C70B-431F-B8C6-2BE5B338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930BC3-CE60-4490-9B30-519D7370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7B58D3-4944-429D-8200-C2CC06F5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40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746997C-E1BF-44AF-97E7-9C4208835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A25272-73FB-4BEE-BE11-47CC1B028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93F8C-205B-4785-9827-78DA5AC8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14B10F-A291-4414-B6FF-8BBE0CFB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6D5F83-5237-4737-AEB0-4630AD96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2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03596-51B0-4FF3-B663-0A4AC24F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0EF31-2661-488A-8CD0-81B1435D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EB6D36-90E8-4C5F-A14B-B5ED32C6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6BF0EB-E1FA-4D47-9C70-C014BF31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5DA7B0-9F41-489B-A048-6BFAB3AC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40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F1CEC-5FD5-4FC5-A990-E220C828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18ECD7-31E9-4187-9F64-40788CC8E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9C158F-AD76-4847-BEF9-EC540BDC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E49CE1-3EA1-41AE-B95B-EA07A7FD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C704FD-EA90-4D5A-83A6-2DAE63C9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13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70C64-8A48-4D2D-8A23-2AD050FA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A74381-D407-47E9-9151-435F2C8CB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8B8AD8-B86A-41F9-B01B-445398562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BDAF18-15B2-465C-BB63-AD5664C0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7F6023-8AC7-4A9A-B9B3-9ACF1568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7E3F7F-935A-4410-A010-5E248C3A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1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FCBD3-3099-4971-BC32-16264BAE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21BF47-DE33-4C44-9A3C-31B8F73B4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1F80E2-E0B7-49BA-A3AA-52A0CF2AA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FABB9CB-CBDA-4E2F-9240-925809886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8D1900-9EA6-441E-BB2F-3E6ABB8D5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D2D4315-420E-4A61-884C-5785D565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3608A4C-6546-4B82-BFE7-97C1A4E0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70FF3A7-E045-4753-A8B0-616F1FCA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4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7047D-A613-4B1A-8B81-C462E16F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8AAE3B-7A6D-4FD4-BB87-AB6AD46B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019B1AF-6C48-4323-A910-D4BA0B9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0F5710-6C87-4F15-BD61-62144162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8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E1AA9E5-6408-4558-A100-ED32401A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33CCF8F-5021-4A9F-B029-8B66EA66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04AA46-BE07-4B49-BED4-EEB30C0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C0754-47FC-4189-9A1F-7F94F9D7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9E8A8A-B291-4063-BE2F-A72F42D8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5F3A89B-4B72-40EF-B796-E8C5AF0C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34C7A5-629A-4A96-BACC-A66EE744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07AAB9-9746-4E67-8CB5-B97BD617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7D89A8-AD5D-4BE5-8F32-9C7DB07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15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E5199-4AA3-4151-A331-6A801DFF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A5233F3-FEC0-40A5-92C5-5602D61DA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5BF9C4-204C-43EF-9304-31438A4C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DDF611-871D-40F3-9260-93D8A1E1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7380B2-D69A-4E8B-99AC-9A560506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3C7823-8862-4BCF-BC11-521C5B0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208D1F0-02B6-48C3-80FB-961A353D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0AA25B-3E6E-4FB1-A653-1AF79114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00F87A-0046-41AA-BED1-94BAD558A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B44A-68BF-40BF-9912-DE3190406543}" type="datetimeFigureOut">
              <a:rPr lang="da-DK" smtClean="0"/>
              <a:t>13-10-2023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0FE82C-9B6E-4F4C-AA90-853B9BF8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6CC173-8610-4B3A-AFB9-8234D169A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78A9-B665-40BE-A32D-701D44B97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7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YcCI9uzKo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ijc-AN-F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B66D-FFAC-4AAF-A2CF-D7784EF5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5100"/>
              <a:t>Relativitetsteori </a:t>
            </a:r>
            <a:br>
              <a:rPr lang="da-DK" sz="5100"/>
            </a:br>
            <a:r>
              <a:rPr lang="da-DK" sz="5100"/>
              <a:t>Masterclass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FC709D-100B-480B-A4B5-5429B560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a-DK" sz="2000"/>
              <a:t>Fra Galileo Galilei til Albert Einstein – modul 3 – den almene relativitetsteori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9A255E8-035F-4BFF-8169-743D8EF05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5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66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1F959-F7FF-46E3-82C0-CC0BE48A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902011" cy="4795408"/>
          </a:xfrm>
        </p:spPr>
        <p:txBody>
          <a:bodyPr>
            <a:normAutofit/>
          </a:bodyPr>
          <a:lstStyle/>
          <a:p>
            <a:r>
              <a:rPr lang="da-DK" sz="4100" dirty="0"/>
              <a:t>Konsekvenser af feltligningerne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23CD3D8-C6C0-4141-AED1-95F16FFC7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359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01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41ECB-D6FE-4D72-81CC-EFB2049F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Lysafbøjning i tyngdefelt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E2A9B75-9A5A-4C68-A129-985CA34DC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000" dirty="0">
                    <a:solidFill>
                      <a:schemeClr val="tx1"/>
                    </a:solidFill>
                  </a:rPr>
                  <a:t>Arthur </a:t>
                </a:r>
                <a:r>
                  <a:rPr lang="da-DK" sz="2000" dirty="0" err="1">
                    <a:solidFill>
                      <a:schemeClr val="tx1"/>
                    </a:solidFill>
                  </a:rPr>
                  <a:t>Eddington</a:t>
                </a:r>
                <a:r>
                  <a:rPr lang="da-DK" sz="2000" dirty="0">
                    <a:solidFill>
                      <a:schemeClr val="tx1"/>
                    </a:solidFill>
                  </a:rPr>
                  <a:t> i </a:t>
                </a:r>
                <a:r>
                  <a:rPr lang="da-DK" sz="2000" dirty="0" err="1">
                    <a:solidFill>
                      <a:schemeClr val="tx1"/>
                    </a:solidFill>
                  </a:rPr>
                  <a:t>afrika</a:t>
                </a:r>
                <a:r>
                  <a:rPr lang="da-DK" sz="2000" dirty="0">
                    <a:solidFill>
                      <a:schemeClr val="tx1"/>
                    </a:solidFill>
                  </a:rPr>
                  <a:t> 1919: afbøjningen af stjernelys tæt på Solen</a:t>
                </a:r>
              </a:p>
              <a:p>
                <a:r>
                  <a:rPr lang="da-DK" sz="2000" dirty="0">
                    <a:solidFill>
                      <a:schemeClr val="tx1"/>
                    </a:solidFill>
                  </a:rPr>
                  <a:t>Afbøjning tæt ved Solen: 2’’ (2 buesekunder,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a-DK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3600</m:t>
                        </m:r>
                      </m:den>
                    </m:f>
                    <m:r>
                      <a:rPr lang="da-DK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a-DK" sz="2000" dirty="0">
                    <a:solidFill>
                      <a:schemeClr val="tx1"/>
                    </a:solidFill>
                  </a:rPr>
                  <a:t>) - som forudsagt af Einstein</a:t>
                </a:r>
              </a:p>
              <a:p>
                <a:endParaRPr lang="da-DK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E2A9B75-9A5A-4C68-A129-985CA34DC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2"/>
                <a:stretch>
                  <a:fillRect l="-1601" r="-266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 descr="Relateret billede">
            <a:extLst>
              <a:ext uri="{FF2B5EF4-FFF2-40B4-BE49-F238E27FC236}">
                <a16:creationId xmlns:a16="http://schemas.microsoft.com/office/drawing/2014/main" id="{6949984E-3FD4-4EA2-BD60-63695B53DB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13294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12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C341B-C9DC-4778-8A4E-28CE1D68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 err="1"/>
              <a:t>Lysafbøjning</a:t>
            </a:r>
            <a:r>
              <a:rPr lang="en-US" sz="4000" dirty="0"/>
              <a:t> – Einstein kors</a:t>
            </a:r>
          </a:p>
        </p:txBody>
      </p:sp>
      <p:pic>
        <p:nvPicPr>
          <p:cNvPr id="4" name="Pladsholder til indhold 3" descr="lensed quasars">
            <a:extLst>
              <a:ext uri="{FF2B5EF4-FFF2-40B4-BE49-F238E27FC236}">
                <a16:creationId xmlns:a16="http://schemas.microsoft.com/office/drawing/2014/main" id="{7E398A2D-9D30-4E99-A7D9-D098C66500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913" y="2994025"/>
            <a:ext cx="2946400" cy="2946400"/>
          </a:xfrm>
          <a:prstGeom prst="rect">
            <a:avLst/>
          </a:prstGeom>
        </p:spPr>
      </p:pic>
      <p:pic>
        <p:nvPicPr>
          <p:cNvPr id="5" name="Billede 4" descr="Billedresultat for einstein cross quasar">
            <a:extLst>
              <a:ext uri="{FF2B5EF4-FFF2-40B4-BE49-F238E27FC236}">
                <a16:creationId xmlns:a16="http://schemas.microsoft.com/office/drawing/2014/main" id="{C99D33C5-936A-449B-A1CB-D5B04BF8E6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863" y="2994025"/>
            <a:ext cx="7007225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B5B1B-B24F-4DF7-AC09-4512547A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349B62-CB81-4C67-A5FB-3AA3397F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9" y="88724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4800" dirty="0"/>
              <a:t>Årstiderne på Jorden</a:t>
            </a:r>
          </a:p>
          <a:p>
            <a:pPr marL="0" indent="0">
              <a:buNone/>
            </a:pPr>
            <a:endParaRPr lang="da-DK" sz="2000" dirty="0">
              <a:solidFill>
                <a:srgbClr val="FFFFFF"/>
              </a:solidFill>
            </a:endParaRPr>
          </a:p>
        </p:txBody>
      </p:sp>
      <p:pic>
        <p:nvPicPr>
          <p:cNvPr id="4" name="Billede 3" descr="http://www.astroevents.no/bilder/jordbanen_720.jpg">
            <a:extLst>
              <a:ext uri="{FF2B5EF4-FFF2-40B4-BE49-F238E27FC236}">
                <a16:creationId xmlns:a16="http://schemas.microsoft.com/office/drawing/2014/main" id="{A94594BA-1E79-4E2E-BB6C-B7C763E4CA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-2" b="-2"/>
          <a:stretch/>
        </p:blipFill>
        <p:spPr bwMode="auto">
          <a:xfrm>
            <a:off x="292197" y="270933"/>
            <a:ext cx="7058306" cy="410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65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1B8BEC-B9B5-4B1F-A007-CE2B87C1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 dirty="0">
                <a:highlight>
                  <a:srgbClr val="000000"/>
                </a:highlight>
              </a:rPr>
              <a:t>Merkurs </a:t>
            </a:r>
            <a:r>
              <a:rPr lang="da-DK" sz="2000" dirty="0" err="1">
                <a:highlight>
                  <a:srgbClr val="000000"/>
                </a:highlight>
              </a:rPr>
              <a:t>periheldrejning</a:t>
            </a:r>
            <a:r>
              <a:rPr lang="da-DK" sz="2000" dirty="0">
                <a:highlight>
                  <a:srgbClr val="000000"/>
                </a:highlight>
              </a:rPr>
              <a:t> er 0,44’’ pr. århundrede – kan ikke forklares af Newtons teori, men af Einsteins</a:t>
            </a:r>
          </a:p>
          <a:p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F0B976-8779-4702-98D9-DB49442E69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483" y="1989523"/>
            <a:ext cx="6250769" cy="4404647"/>
          </a:xfrm>
          <a:prstGeom prst="rect">
            <a:avLst/>
          </a:prstGeo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28A6751-7439-E359-B1DF-82DFC1A0269C}"/>
              </a:ext>
            </a:extLst>
          </p:cNvPr>
          <p:cNvSpPr txBox="1"/>
          <p:nvPr/>
        </p:nvSpPr>
        <p:spPr>
          <a:xfrm>
            <a:off x="741680" y="804334"/>
            <a:ext cx="1072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highlight>
                  <a:srgbClr val="000000"/>
                </a:highlight>
              </a:rPr>
              <a:t>Merkurs </a:t>
            </a:r>
            <a:r>
              <a:rPr lang="da-DK" sz="4800" dirty="0" err="1">
                <a:highlight>
                  <a:srgbClr val="000000"/>
                </a:highlight>
              </a:rPr>
              <a:t>periheldrejning</a:t>
            </a:r>
            <a:endParaRPr lang="da-DK" sz="48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981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4D45D-2AF1-4199-8C39-11A35B8B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59291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 dirty="0">
                <a:highlight>
                  <a:srgbClr val="000000"/>
                </a:highlight>
              </a:rPr>
              <a:t>Rum-drejning (‘frame-</a:t>
            </a:r>
            <a:r>
              <a:rPr lang="da-DK" sz="2800" dirty="0" err="1">
                <a:highlight>
                  <a:srgbClr val="000000"/>
                </a:highlight>
              </a:rPr>
              <a:t>dragging</a:t>
            </a:r>
            <a:r>
              <a:rPr lang="da-DK" sz="2800" dirty="0">
                <a:highlight>
                  <a:srgbClr val="000000"/>
                </a:highlight>
              </a:rPr>
              <a:t>’) 2011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A6031B-44B7-4D4B-BB73-B9910365A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 dirty="0"/>
              <a:t>En polær satellitbane drejer </a:t>
            </a:r>
            <a:r>
              <a:rPr lang="da-DK" sz="2000" dirty="0">
                <a:highlight>
                  <a:srgbClr val="000000"/>
                </a:highlight>
              </a:rPr>
              <a:t>- skyldes Jordens rotation</a:t>
            </a:r>
          </a:p>
          <a:p>
            <a:r>
              <a:rPr lang="da-DK" sz="2000" dirty="0">
                <a:highlight>
                  <a:srgbClr val="000000"/>
                </a:highlight>
              </a:rPr>
              <a:t>‘Jordens rotation trækker rummer lidt med rundt’</a:t>
            </a:r>
          </a:p>
          <a:p>
            <a:r>
              <a:rPr lang="da-DK" sz="2000" dirty="0">
                <a:highlight>
                  <a:srgbClr val="000000"/>
                </a:highlight>
              </a:rPr>
              <a:t>Banen for </a:t>
            </a:r>
            <a:r>
              <a:rPr lang="da-DK" sz="2000" dirty="0" err="1">
                <a:highlight>
                  <a:srgbClr val="000000"/>
                </a:highlight>
              </a:rPr>
              <a:t>Gravity</a:t>
            </a:r>
            <a:r>
              <a:rPr lang="da-DK" sz="2000" dirty="0">
                <a:highlight>
                  <a:srgbClr val="000000"/>
                </a:highlight>
              </a:rPr>
              <a:t> Probe B drejede 0,039’’ pr. år</a:t>
            </a:r>
          </a:p>
          <a:p>
            <a:r>
              <a:rPr lang="da-DK" sz="2000" dirty="0">
                <a:highlight>
                  <a:srgbClr val="000000"/>
                </a:highlight>
              </a:rPr>
              <a:t>Bekræfter Einsteins forudsigelse inden for 19%</a:t>
            </a:r>
          </a:p>
          <a:p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0F8481-C0D5-4CEF-BA4A-C0654323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119549"/>
            <a:ext cx="6250769" cy="44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5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42F74-C079-4369-B761-8666B280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 dirty="0">
                <a:highlight>
                  <a:srgbClr val="000000"/>
                </a:highlight>
              </a:rPr>
              <a:t>Rumdrejning – baner ved sort hul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E919B6-BA44-4759-AEC4-A4D1C158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 dirty="0">
                <a:highlight>
                  <a:srgbClr val="000000"/>
                </a:highlight>
              </a:rPr>
              <a:t>Hullet roterer i positiv omløbsretning</a:t>
            </a:r>
          </a:p>
          <a:p>
            <a:r>
              <a:rPr lang="da-DK" sz="2000" dirty="0">
                <a:highlight>
                  <a:srgbClr val="000000"/>
                </a:highlight>
              </a:rPr>
              <a:t>Det roterende sorte hul ‘trækker rummet med rundt’ – og dermed alt der er i rummet</a:t>
            </a:r>
          </a:p>
          <a:p>
            <a:r>
              <a:rPr lang="da-DK" sz="2000" dirty="0">
                <a:highlight>
                  <a:srgbClr val="000000"/>
                </a:highlight>
              </a:rPr>
              <a:t>Laserstråler der kommer ‘for tæt’ på vil indfanges på den roterende horisont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E4B47F-17DB-4D49-83FE-87C99A65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73" y="643467"/>
            <a:ext cx="616814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DC7B9-0525-4E85-BDEE-FE39B4B8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 dirty="0">
                <a:highlight>
                  <a:srgbClr val="000000"/>
                </a:highlight>
              </a:rPr>
              <a:t>Rumdrejning - baner ved sort hul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C3047E-A444-44F9-9DD0-2AEFD7D5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1700" dirty="0">
                <a:highlight>
                  <a:srgbClr val="000000"/>
                </a:highlight>
              </a:rPr>
              <a:t>Hullet roterer i positiv omløbsretning</a:t>
            </a:r>
          </a:p>
          <a:p>
            <a:r>
              <a:rPr lang="da-DK" sz="1700" dirty="0">
                <a:highlight>
                  <a:srgbClr val="000000"/>
                </a:highlight>
              </a:rPr>
              <a:t>Laserstrålerne ‘kastes rundt om hullet’ af rotationen</a:t>
            </a:r>
          </a:p>
          <a:p>
            <a:r>
              <a:rPr lang="da-DK" sz="1700" dirty="0">
                <a:highlight>
                  <a:srgbClr val="000000"/>
                </a:highlight>
              </a:rPr>
              <a:t>Læg mærke til asymmetrien i forhold til forrige figur</a:t>
            </a:r>
          </a:p>
          <a:p>
            <a:r>
              <a:rPr lang="da-DK" sz="1700" dirty="0">
                <a:highlight>
                  <a:srgbClr val="000000"/>
                </a:highlight>
              </a:rPr>
              <a:t>Et billede af et hurtigt roterende sort hul vil ikke være </a:t>
            </a:r>
            <a:r>
              <a:rPr lang="da-DK" sz="1700" dirty="0" err="1">
                <a:highlight>
                  <a:srgbClr val="000000"/>
                </a:highlight>
              </a:rPr>
              <a:t>cirkel-formet</a:t>
            </a:r>
            <a:endParaRPr lang="da-DK" sz="1700" dirty="0">
              <a:highlight>
                <a:srgbClr val="000000"/>
              </a:highlight>
            </a:endParaRPr>
          </a:p>
          <a:p>
            <a:r>
              <a:rPr lang="da-DK" sz="1700" dirty="0">
                <a:highlight>
                  <a:srgbClr val="000000"/>
                </a:highlight>
              </a:rPr>
              <a:t>Et sort hul på 1 solmasse kan rotere med max 16 kHz</a:t>
            </a:r>
          </a:p>
          <a:p>
            <a:endParaRPr lang="da-DK" sz="17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D7C73C-BC04-409F-B78D-4FCD3AB1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235" y="643467"/>
            <a:ext cx="591582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9E09B5-D1C3-44E7-BC14-C6ED1AF5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Tiden går langsommere i et tyngdefelt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64F7B6-C625-45E7-9424-B2F88EE5E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7" y="478232"/>
            <a:ext cx="3658887" cy="2789902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61AFE24-C5ED-49DF-96D5-71A4689DA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610803"/>
            <a:ext cx="3662730" cy="2747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1EF3234-00EC-4241-B4FB-6D36E903E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</p:spPr>
            <p:txBody>
              <a:bodyPr anchor="t">
                <a:normAutofit/>
              </a:bodyPr>
              <a:lstStyle/>
              <a:p>
                <a:r>
                  <a:rPr lang="da-DK" sz="2400" dirty="0">
                    <a:solidFill>
                      <a:srgbClr val="FFFFFF"/>
                    </a:solidFill>
                  </a:rPr>
                  <a:t>I større højder over Jorden går tiden hurtigere </a:t>
                </a:r>
              </a:p>
              <a:p>
                <a:r>
                  <a:rPr lang="da-DK" sz="2400" dirty="0">
                    <a:solidFill>
                      <a:srgbClr val="FFFFFF"/>
                    </a:solidFill>
                  </a:rPr>
                  <a:t>Tæt ved jordoverfladen går tiden </a:t>
                </a:r>
                <a14:m>
                  <m:oMath xmlns:m="http://schemas.openxmlformats.org/officeDocument/2006/math">
                    <m:r>
                      <a:rPr lang="da-DK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3,4 </m:t>
                    </m:r>
                    <m:r>
                      <a:rPr lang="da-DK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a-DK" sz="2400" dirty="0">
                    <a:solidFill>
                      <a:srgbClr val="FFFFFF"/>
                    </a:solidFill>
                  </a:rPr>
                  <a:t> hurtigere pr. år pr. km’s højde </a:t>
                </a:r>
              </a:p>
              <a:p>
                <a:endParaRPr lang="da-DK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1EF3234-00EC-4241-B4FB-6D36E903E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  <a:blipFill>
                <a:blip r:embed="rId4"/>
                <a:stretch>
                  <a:fillRect l="-1379" t="-28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4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E65F-AF1D-4E3A-89BF-DF70449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da-DK" dirty="0" err="1"/>
              <a:t>Gravitationel</a:t>
            </a:r>
            <a:r>
              <a:rPr lang="da-DK" dirty="0"/>
              <a:t> tidsforkortelse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46382B-1474-4746-9713-0A825813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r>
              <a:rPr lang="da-DK" sz="2000" dirty="0"/>
              <a:t>Vi ser først situationen uden acceleration (</a:t>
            </a:r>
            <a:r>
              <a:rPr lang="da-DK" sz="2000" dirty="0" err="1"/>
              <a:t>inertialsystem</a:t>
            </a:r>
            <a:r>
              <a:rPr lang="da-DK" sz="2000" dirty="0"/>
              <a:t>)</a:t>
            </a:r>
          </a:p>
          <a:p>
            <a:r>
              <a:rPr lang="da-DK" sz="2000" dirty="0"/>
              <a:t>Iagttageren I befinder sig midt mellem to identiske lamper A og B, der blinker med samme frekvens. </a:t>
            </a:r>
          </a:p>
          <a:p>
            <a:r>
              <a:rPr lang="da-DK" sz="2000" dirty="0"/>
              <a:t>Iagttageren I ser, at de blinker med samme frekvens, da I er midt mellem lamperne</a:t>
            </a:r>
          </a:p>
          <a:p>
            <a:r>
              <a:rPr lang="da-DK" sz="2000" dirty="0"/>
              <a:t>Iagttageren accelererer nu opad med tyngdeaccelerationen</a:t>
            </a:r>
          </a:p>
          <a:p>
            <a:r>
              <a:rPr lang="da-DK" sz="2000" dirty="0"/>
              <a:t>Stadig set fra vores </a:t>
            </a:r>
            <a:r>
              <a:rPr lang="da-DK" sz="2000" dirty="0" err="1"/>
              <a:t>inertialsystem</a:t>
            </a:r>
            <a:r>
              <a:rPr lang="da-DK" sz="2000" dirty="0"/>
              <a:t> ser vi, at I vil modtage lyset fra lampe A før lyset fra lampe B, da I kommer lyset fra A i møde, men fjerner sig fra lampe B</a:t>
            </a:r>
          </a:p>
          <a:p>
            <a:r>
              <a:rPr lang="da-DK" sz="2000" dirty="0"/>
              <a:t>Derfor vil ifølge I lampe A blinke oftere end lampe B</a:t>
            </a:r>
          </a:p>
          <a:p>
            <a:r>
              <a:rPr lang="da-DK" sz="2000" dirty="0"/>
              <a:t>Ifølge ækvivalensprincippet vil det også ske i et tyngdefelt</a:t>
            </a:r>
          </a:p>
          <a:p>
            <a:r>
              <a:rPr lang="da-DK" sz="2000" dirty="0"/>
              <a:t>Altså må tiden gå langsommere på B’s position end på A’s i et tyngdefelt</a:t>
            </a:r>
          </a:p>
          <a:p>
            <a:endParaRPr lang="da-DK" sz="2000" dirty="0"/>
          </a:p>
        </p:txBody>
      </p:sp>
      <p:pic>
        <p:nvPicPr>
          <p:cNvPr id="4" name="Picture 3115">
            <a:extLst>
              <a:ext uri="{FF2B5EF4-FFF2-40B4-BE49-F238E27FC236}">
                <a16:creationId xmlns:a16="http://schemas.microsoft.com/office/drawing/2014/main" id="{349BE76E-2CC1-4D40-968C-C51A59F74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3718" y="642988"/>
            <a:ext cx="3398640" cy="55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352EA-21EE-42D7-87B3-8583FE6D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  <a:prstGeom prst="ellipse">
            <a:avLst/>
          </a:prstGeom>
        </p:spPr>
        <p:txBody>
          <a:bodyPr anchor="t">
            <a:normAutofit/>
          </a:bodyPr>
          <a:lstStyle/>
          <a:p>
            <a:r>
              <a:rPr lang="da-DK" sz="3400"/>
              <a:t>Før Einstein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BB479AC-6282-46BF-8949-3ED66BA8E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4920" y="4535424"/>
                <a:ext cx="4498848" cy="1618488"/>
              </a:xfrm>
            </p:spPr>
            <p:txBody>
              <a:bodyPr>
                <a:normAutofit/>
              </a:bodyPr>
              <a:lstStyle/>
              <a:p>
                <a:r>
                  <a:rPr lang="da-DK" sz="1700" dirty="0"/>
                  <a:t>Newtons universelle gravitationslov 1687 (Principia):</a:t>
                </a:r>
              </a:p>
              <a:p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1700" dirty="0"/>
                  <a:t>	kraften mellem to legemer</a:t>
                </a:r>
              </a:p>
              <a:p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=6,67∙</m:t>
                    </m:r>
                    <m:sSup>
                      <m:sSupPr>
                        <m:ctrlP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 sz="17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da-DK" sz="17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7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standardenheder</m:t>
                    </m:r>
                  </m:oMath>
                </a14:m>
                <a:endParaRPr lang="da-DK" sz="1700" dirty="0"/>
              </a:p>
              <a:p>
                <a:endParaRPr lang="da-DK" sz="17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BB479AC-6282-46BF-8949-3ED66BA8E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4920" y="4535424"/>
                <a:ext cx="4498848" cy="1618488"/>
              </a:xfrm>
              <a:blipFill>
                <a:blip r:embed="rId3"/>
                <a:stretch>
                  <a:fillRect l="-678" t="-263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51E0382D-2FB5-4900-9DE3-9E5F5D567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1"/>
          <a:stretch/>
        </p:blipFill>
        <p:spPr>
          <a:xfrm>
            <a:off x="20" y="10"/>
            <a:ext cx="12188804" cy="4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3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054563-99E2-4347-A4D2-CCD4511E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GPS-systemets tid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C58B04E-5D76-4E95-94A5-8E4433C0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6" y="478232"/>
            <a:ext cx="2891090" cy="2789902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29432B8-F61F-4C22-9B21-93494E6E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" y="3589867"/>
            <a:ext cx="3519142" cy="2788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B470199-200E-4A28-B1C6-724FD55FE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200">
                    <a:solidFill>
                      <a:srgbClr val="FFFFFF"/>
                    </a:solidFill>
                  </a:rPr>
                  <a:t>Gps-urene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går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7 </m:t>
                    </m:r>
                    <m:r>
                      <a:rPr lang="da-DK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langsommere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pr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døgn</a:t>
                </a:r>
                <a:r>
                  <a:rPr lang="en-US" sz="2200" dirty="0">
                    <a:solidFill>
                      <a:srgbClr val="FFFFFF"/>
                    </a:solidFill>
                  </a:rPr>
                  <a:t> (</a:t>
                </a:r>
                <a:r>
                  <a:rPr lang="en-US" sz="2200">
                    <a:solidFill>
                      <a:srgbClr val="FFFFFF"/>
                    </a:solidFill>
                  </a:rPr>
                  <a:t>hastighedseffekt</a:t>
                </a:r>
                <a:r>
                  <a:rPr lang="en-US" sz="2200" dirty="0">
                    <a:solidFill>
                      <a:srgbClr val="FFFFFF"/>
                    </a:solidFill>
                  </a:rPr>
                  <a:t>, </a:t>
                </a:r>
                <a:r>
                  <a:rPr lang="en-US" sz="2200">
                    <a:solidFill>
                      <a:srgbClr val="FFFFFF"/>
                    </a:solidFill>
                  </a:rPr>
                  <a:t>farten</a:t>
                </a:r>
                <a:r>
                  <a:rPr lang="en-US" sz="2200" dirty="0">
                    <a:solidFill>
                      <a:srgbClr val="FFFFFF"/>
                    </a:solidFill>
                  </a:rPr>
                  <a:t> =3,87 km/s )</a:t>
                </a:r>
              </a:p>
              <a:p>
                <a:r>
                  <a:rPr lang="en-US" sz="2200">
                    <a:solidFill>
                      <a:srgbClr val="FFFFFF"/>
                    </a:solidFill>
                  </a:rPr>
                  <a:t>Gps-urene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går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a-DK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hurtigere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pr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døgn</a:t>
                </a:r>
                <a:r>
                  <a:rPr lang="en-US" sz="2200" dirty="0">
                    <a:solidFill>
                      <a:srgbClr val="FFFFFF"/>
                    </a:solidFill>
                  </a:rPr>
                  <a:t> (</a:t>
                </a:r>
                <a:r>
                  <a:rPr lang="en-US" sz="2200">
                    <a:solidFill>
                      <a:srgbClr val="FFFFFF"/>
                    </a:solidFill>
                  </a:rPr>
                  <a:t>tyngdefelt</a:t>
                </a:r>
                <a:r>
                  <a:rPr lang="en-US" sz="2200" dirty="0">
                    <a:solidFill>
                      <a:srgbClr val="FFFFFF"/>
                    </a:solidFill>
                  </a:rPr>
                  <a:t>-effect, </a:t>
                </a:r>
                <a:r>
                  <a:rPr lang="en-US" sz="2200">
                    <a:solidFill>
                      <a:srgbClr val="FFFFFF"/>
                    </a:solidFill>
                  </a:rPr>
                  <a:t>højden</a:t>
                </a:r>
                <a:r>
                  <a:rPr lang="en-US" sz="2200" dirty="0">
                    <a:solidFill>
                      <a:srgbClr val="FFFFFF"/>
                    </a:solidFill>
                  </a:rPr>
                  <a:t> = 20200 km)</a:t>
                </a:r>
              </a:p>
              <a:p>
                <a:r>
                  <a:rPr lang="en-US" sz="2200">
                    <a:solidFill>
                      <a:srgbClr val="FFFFFF"/>
                    </a:solidFill>
                  </a:rPr>
                  <a:t>Ialt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går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GPS-</a:t>
                </a:r>
                <a:r>
                  <a:rPr lang="en-US" sz="2200">
                    <a:solidFill>
                      <a:srgbClr val="FFFFFF"/>
                    </a:solidFill>
                  </a:rPr>
                  <a:t>urene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a-DK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hurtigere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pr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døgn</a:t>
                </a:r>
                <a:r>
                  <a:rPr lang="en-US" sz="2200" dirty="0">
                    <a:solidFill>
                      <a:srgbClr val="FFFFFF"/>
                    </a:solidFill>
                  </a:rPr>
                  <a:t> end et </a:t>
                </a:r>
                <a:r>
                  <a:rPr lang="en-US" sz="2200">
                    <a:solidFill>
                      <a:srgbClr val="FFFFFF"/>
                    </a:solidFill>
                  </a:rPr>
                  <a:t>Jordur</a:t>
                </a:r>
                <a:endParaRPr lang="en-US" sz="2200" dirty="0">
                  <a:solidFill>
                    <a:srgbClr val="FFFFFF"/>
                  </a:solidFill>
                </a:endParaRPr>
              </a:p>
              <a:p>
                <a:r>
                  <a:rPr lang="en-US" sz="2200" dirty="0">
                    <a:solidFill>
                      <a:srgbClr val="FFFFFF"/>
                    </a:solidFill>
                  </a:rPr>
                  <a:t>GPS-</a:t>
                </a:r>
                <a:r>
                  <a:rPr lang="en-US" sz="2200">
                    <a:solidFill>
                      <a:srgbClr val="FFFFFF"/>
                    </a:solidFill>
                  </a:rPr>
                  <a:t>urene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er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på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forhånd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justeret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til</a:t>
                </a:r>
                <a:r>
                  <a:rPr lang="en-US" sz="2200" dirty="0">
                    <a:solidFill>
                      <a:srgbClr val="FFFFFF"/>
                    </a:solidFill>
                  </a:rPr>
                  <a:t> at </a:t>
                </a:r>
                <a:r>
                  <a:rPr lang="en-US" sz="2200">
                    <a:solidFill>
                      <a:srgbClr val="FFFFFF"/>
                    </a:solidFill>
                  </a:rPr>
                  <a:t>gå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</a:rPr>
                  <a:t>langsommere</a:t>
                </a:r>
                <a:r>
                  <a:rPr lang="en-US" sz="2200" dirty="0">
                    <a:solidFill>
                      <a:srgbClr val="FFFFFF"/>
                    </a:solidFill>
                  </a:rPr>
                  <a:t> end et </a:t>
                </a:r>
                <a:r>
                  <a:rPr lang="en-US" sz="2200">
                    <a:solidFill>
                      <a:srgbClr val="FFFFFF"/>
                    </a:solidFill>
                  </a:rPr>
                  <a:t>Jordur</a:t>
                </a:r>
                <a:endParaRPr lang="en-US" sz="2200" dirty="0">
                  <a:solidFill>
                    <a:srgbClr val="FFFFFF"/>
                  </a:solidFill>
                </a:endParaRPr>
              </a:p>
              <a:p>
                <a:endParaRPr lang="en-US" sz="2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B470199-200E-4A28-B1C6-724FD55FE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  <a:blipFill>
                <a:blip r:embed="rId4"/>
                <a:stretch>
                  <a:fillRect l="-1166" t="-2245" r="-2121" b="-81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4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043E75-A3B9-4145-A9A0-FE2366D8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GPS: urene går langsommere pga farten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3F04626-E67A-4DAF-BBB8-5F9AA763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Beregning: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−1≈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a-DK" sz="2400"/>
              </a:p>
              <a:p>
                <a:r>
                  <a:rPr lang="da-DK" sz="2400"/>
                  <a:t>Heraf: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a-DK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3870 </m:t>
                            </m:r>
                            <m:r>
                              <m:rPr>
                                <m:sty m:val="p"/>
                              </m:rPr>
                              <a:rPr lang="da-DK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da-DK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da-DK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da-DK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3,00∙</m:t>
                                </m:r>
                                <m:f>
                                  <m:fPr>
                                    <m:ctrlPr>
                                      <a:rPr lang="da-DK" sz="24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a-DK" sz="24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a-DK" sz="2400" b="0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da-DK" sz="2400" b="0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da-DK" sz="2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da-DK" sz="2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=8,32∙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da-DK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da-DK" sz="2400"/>
              </a:p>
              <a:p>
                <a:r>
                  <a:rPr lang="da-DK" sz="2400"/>
                  <a:t>Sætter vi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=24∙60∙60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sz="2400"/>
                  <a:t> (i døgn) finder vi:</a:t>
                </a:r>
              </a:p>
              <a:p>
                <a:r>
                  <a:rPr lang="da-DK" sz="2400"/>
                  <a:t>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=8,32∙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da-DK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∙60∙60 </m:t>
                    </m:r>
                    <m:r>
                      <m:rPr>
                        <m:sty m:val="p"/>
                      </m:rPr>
                      <a:rPr lang="da-DK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7,19∙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7,2</m:t>
                    </m:r>
                  </m:oMath>
                </a14:m>
                <a:r>
                  <a:rPr lang="da-DK" sz="24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da-DK" sz="2400"/>
              </a:p>
              <a:p>
                <a:r>
                  <a:rPr lang="da-DK" sz="2400"/>
                  <a:t>Dvs urene på GPS-satelitterne går </a:t>
                </a:r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7,2</m:t>
                    </m:r>
                  </m:oMath>
                </a14:m>
                <a:r>
                  <a:rPr lang="da-DK" sz="24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da-DK" sz="2400"/>
                  <a:t> </a:t>
                </a:r>
                <a:r>
                  <a:rPr lang="da-DK" sz="2400" i="1"/>
                  <a:t>langsommere</a:t>
                </a:r>
                <a:r>
                  <a:rPr lang="da-DK" sz="2400"/>
                  <a:t> end et jord-ur</a:t>
                </a:r>
              </a:p>
              <a:p>
                <a:endParaRPr lang="da-DK" sz="24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3F04626-E67A-4DAF-BBB8-5F9AA763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t="-2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2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5A915-1920-41C5-BB61-D912EF14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GPS: urene går hurtigere </a:t>
            </a:r>
            <a:r>
              <a:rPr lang="da-DK" dirty="0" err="1"/>
              <a:t>pga</a:t>
            </a:r>
            <a:r>
              <a:rPr lang="da-DK" dirty="0"/>
              <a:t> højden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35B5132-4898-40DF-8D43-AF7EEA7E0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a-DK" dirty="0"/>
                  <a:t>Potentiel energi: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𝑝𝑜𝑡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a-DK" dirty="0"/>
              </a:p>
              <a:p>
                <a:r>
                  <a:rPr lang="da-DK" dirty="0"/>
                  <a:t>Gravitations-potential:</a:t>
                </a:r>
              </a:p>
              <a:p>
                <a:pPr marL="0" indent="0">
                  <a:buNone/>
                </a:pPr>
                <a:r>
                  <a:rPr lang="da-DK" dirty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𝑝𝑜𝑡</m:t>
                            </m:r>
                          </m:sub>
                        </m:sSub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a-DK" b="0" dirty="0">
                  <a:ea typeface="Cambria Math" panose="02040503050406030204" pitchFamily="18" charset="0"/>
                </a:endParaRPr>
              </a:p>
              <a:p>
                <a:r>
                  <a:rPr lang="da-DK" dirty="0"/>
                  <a:t>For </a:t>
                </a:r>
                <a:r>
                  <a:rPr lang="da-DK" i="1" dirty="0"/>
                  <a:t>små</a:t>
                </a:r>
                <a:r>
                  <a:rPr lang="da-DK" dirty="0"/>
                  <a:t> højdeforskelle:</a:t>
                </a:r>
              </a:p>
              <a:p>
                <a:r>
                  <a:rPr lang="da-DK" dirty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a-DK" dirty="0"/>
              </a:p>
              <a:p>
                <a:r>
                  <a:rPr lang="da-DK" dirty="0"/>
                  <a:t>Eks: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=1000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=9,81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a-DK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da-DK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å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=3,1558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9,81</m:t>
                        </m:r>
                        <m:f>
                          <m:f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a-DK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a-DK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da-DK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da-DK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endChr m:val="〗"/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b="0" i="0" smtClean="0">
                                    <a:latin typeface="Cambria Math" panose="02040503050406030204" pitchFamily="18" charset="0"/>
                                  </a:rPr>
                                  <m:t>3,00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a-DK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da-DK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da-DK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=3,4∙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=3,4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endParaRPr lang="da-DK" dirty="0"/>
              </a:p>
              <a:p>
                <a:r>
                  <a:rPr lang="da-DK" dirty="0"/>
                  <a:t>Altså går et ur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3,4 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da-DK" dirty="0"/>
                  <a:t> hurtigere end et ur 1 km lavere i løbet af 1 år!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35B5132-4898-40DF-8D43-AF7EEA7E0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5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2EA4C8-7EAB-4C15-9272-BE3EF122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bg1"/>
                </a:solidFill>
              </a:rPr>
              <a:t>GPS: urene går hurtigere pga højden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D9AA7CF-1734-415E-AA6E-E22B806A9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2" y="894027"/>
                <a:ext cx="6377768" cy="4782873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000">
                    <a:solidFill>
                      <a:schemeClr val="bg1"/>
                    </a:solidFill>
                  </a:rPr>
                  <a:t>Større højdeforskelle:</a:t>
                </a:r>
              </a:p>
              <a:p>
                <a:r>
                  <a:rPr lang="da-DK" sz="2000">
                    <a:solidFill>
                      <a:schemeClr val="bg1"/>
                    </a:solidFill>
                  </a:rPr>
                  <a:t>Tyngdeaccelerationen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a-DK" sz="2000">
                    <a:solidFill>
                      <a:schemeClr val="bg1"/>
                    </a:solidFill>
                  </a:rPr>
                  <a:t> falder med højden</a:t>
                </a:r>
              </a:p>
              <a:p>
                <a14:m>
                  <m:oMath xmlns:m="http://schemas.openxmlformats.org/officeDocument/2006/math"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𝑠𝑢𝑚</m:t>
                    </m:r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𝑎𝑓</m:t>
                    </m:r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sz="20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med faldende værdier af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a-DK" sz="20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når højden stiger</a:t>
                </a:r>
              </a:p>
              <a:p>
                <a:r>
                  <a:rPr lang="da-DK" sz="20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Eller: integralregning!</a:t>
                </a:r>
              </a:p>
              <a:p>
                <a14:m>
                  <m:oMath xmlns:m="http://schemas.openxmlformats.org/officeDocument/2006/math"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  <m:e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da-DK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sz="20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a-DK" sz="20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a-DK" sz="20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a-DK" sz="20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a-DK" sz="20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da-DK" sz="20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𝐽𝑜𝑟𝑑</m:t>
                                            </m:r>
                                          </m:sub>
                                        </m:sSub>
                                        <m:r>
                                          <a:rPr lang="da-DK" sz="20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a-DK" sz="20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a-DK" sz="20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𝑑h</m:t>
                            </m:r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f>
                          <m:fPr>
                            <m:ctrlP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a-DK" sz="20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0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a-DK" sz="20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𝐽𝑜𝑟𝑑</m:t>
                                </m:r>
                              </m:sub>
                            </m:sSub>
                          </m:den>
                        </m:f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nary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𝐽𝑜𝑟𝑑</m:t>
                            </m:r>
                          </m:sub>
                        </m:sSub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a-DK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00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𝐽𝑜𝑟𝑑</m:t>
                            </m:r>
                          </m:sub>
                        </m:sSub>
                      </m:den>
                    </m:f>
                    <m:r>
                      <a:rPr lang="da-DK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𝐽𝑜𝑟𝑑</m:t>
                            </m:r>
                          </m:sub>
                        </m:sSub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0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og igen har vi: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a-DK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a-DK" sz="200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da-DK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D9AA7CF-1734-415E-AA6E-E22B806A9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2" y="894027"/>
                <a:ext cx="6377768" cy="4782873"/>
              </a:xfrm>
              <a:blipFill>
                <a:blip r:embed="rId2"/>
                <a:stretch>
                  <a:fillRect l="-860" r="-7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35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EE7FE-BEBE-4FA8-9C17-EB61E304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GPS: urene går hurtigere </a:t>
            </a:r>
            <a:r>
              <a:rPr lang="da-DK" dirty="0" err="1"/>
              <a:t>pga</a:t>
            </a:r>
            <a:r>
              <a:rPr lang="da-DK" dirty="0"/>
              <a:t> højden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16BF4A2-6998-4A9F-871F-1E3BA2F64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Endelig kan vi beregne højdeeffekten på GPS-urene på 1 døgn:</a:t>
                </a:r>
              </a:p>
              <a:p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𝐽𝑜𝑟𝑑</m:t>
                            </m:r>
                          </m:sub>
                        </m:sSub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𝐽𝑜𝑟𝑑</m:t>
                            </m:r>
                          </m:sub>
                        </m:sSub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da-DK" dirty="0"/>
              </a:p>
              <a:p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6,67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∙5,97∙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(3,00∙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6,370∙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6,370∙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da-D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20,200∙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24∙3600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=45,6∙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45,6 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endParaRPr lang="da-DK" dirty="0"/>
              </a:p>
              <a:p>
                <a:r>
                  <a:rPr lang="da-DK" dirty="0"/>
                  <a:t>Altså vinder GPS-urene </a:t>
                </a:r>
                <a14:m>
                  <m:oMath xmlns:m="http://schemas.openxmlformats.org/officeDocument/2006/math">
                    <m: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45,6 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da-DK" dirty="0"/>
                  <a:t> fordi de er i højden 20200 km over Jordoverfladen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16BF4A2-6998-4A9F-871F-1E3BA2F64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4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D94A37-3D93-4DC1-9677-4A828378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Sorte huller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D6AF752C-B980-4511-A714-3DDFE9DC71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Et sort hul har en såkaldt begivenhedshorisont</a:t>
                </a:r>
              </a:p>
              <a:p>
                <a:r>
                  <a:rPr lang="en-US" sz="2000"/>
                  <a:t>Tyngdekraften inden for denne er så stærk, at end ikke lys kan slippe ud</a:t>
                </a:r>
              </a:p>
              <a:p>
                <a:r>
                  <a:rPr lang="en-US" sz="2000"/>
                  <a:t>Størrelsen af denne er </a:t>
                </a:r>
                <a:r>
                  <a:rPr lang="da-DK" sz="2000"/>
                  <a:t>Schwarzschild –radius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D6AF752C-B980-4511-A714-3DDFE9DC7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633" t="-19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3" descr="https://cdn.zmescience.com/wp-content/uploads/2011/02/black-hole2.jpg">
            <a:extLst>
              <a:ext uri="{FF2B5EF4-FFF2-40B4-BE49-F238E27FC236}">
                <a16:creationId xmlns:a16="http://schemas.microsoft.com/office/drawing/2014/main" id="{6B5C9792-6CE3-47CB-8FA5-C5734FD81D1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r="-1" b="7170"/>
          <a:stretch/>
        </p:blipFill>
        <p:spPr bwMode="auto">
          <a:xfrm>
            <a:off x="5297763" y="1241351"/>
            <a:ext cx="6250769" cy="421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995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41E4F-1CA3-4860-8183-EEA7D674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da-DK" sz="4000" i="1" dirty="0" err="1">
                <a:solidFill>
                  <a:srgbClr val="FFFFFF"/>
                </a:solidFill>
                <a:highlight>
                  <a:srgbClr val="000000"/>
                </a:highlight>
              </a:rPr>
              <a:t>Schwarzschild</a:t>
            </a:r>
            <a:r>
              <a:rPr lang="da-DK" sz="4000" i="1" dirty="0">
                <a:solidFill>
                  <a:srgbClr val="FFFFFF"/>
                </a:solidFill>
                <a:highlight>
                  <a:srgbClr val="000000"/>
                </a:highlight>
              </a:rPr>
              <a:t> –radier - eksempler</a:t>
            </a:r>
            <a:br>
              <a:rPr lang="da-DK" sz="4000" i="1" dirty="0">
                <a:solidFill>
                  <a:srgbClr val="FFFFFF"/>
                </a:solidFill>
                <a:highlight>
                  <a:srgbClr val="000000"/>
                </a:highlight>
              </a:rPr>
            </a:br>
            <a:endParaRPr lang="da-DK" sz="4000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A3A3573-A13A-4EB3-9263-D114A52336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0640" y="804672"/>
                <a:ext cx="6281928" cy="524865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000" dirty="0"/>
                  <a:t>Solen: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2∙6,67∙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∙1,99∙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3,00∙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=2,95</m:t>
                    </m:r>
                    <m:r>
                      <a:rPr lang="da-D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da-DK" sz="2000" dirty="0"/>
              </a:p>
              <a:p>
                <a:r>
                  <a:rPr lang="da-DK" sz="2000" dirty="0"/>
                  <a:t>Jorden: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2∙6,67∙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∙5,96∙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3,00∙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=0,88</m:t>
                    </m:r>
                    <m:r>
                      <a:rPr lang="da-D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da-DK" sz="2000" dirty="0"/>
                  <a:t> 	</a:t>
                </a:r>
              </a:p>
              <a:p>
                <a:r>
                  <a:rPr lang="da-DK" sz="2000" dirty="0"/>
                  <a:t>Sort hul M87: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2∙6,67∙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∙6,5∙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∙1,99∙</m:t>
                        </m:r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3,00∙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b="0" i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a-DK" sz="2000">
                        <a:latin typeface="Cambria Math" panose="02040503050406030204" pitchFamily="18" charset="0"/>
                      </a:rPr>
                      <m:t>19 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mia</m:t>
                    </m:r>
                    <m:r>
                      <a:rPr lang="da-D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km</m:t>
                    </m:r>
                    <m:r>
                      <a:rPr lang="da-DK" sz="2000" b="0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a-DK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>
                            <a:latin typeface="Cambria Math" panose="02040503050406030204" pitchFamily="18" charset="0"/>
                          </a:rPr>
                          <m:t>128 </m:t>
                        </m:r>
                        <m:r>
                          <m:rPr>
                            <m:sty m:val="p"/>
                          </m:rPr>
                          <a:rPr lang="da-DK" sz="2000">
                            <a:latin typeface="Cambria Math" panose="02040503050406030204" pitchFamily="18" charset="0"/>
                          </a:rPr>
                          <m:t>AE</m:t>
                        </m:r>
                      </m:e>
                    </m:d>
                  </m:oMath>
                </a14:m>
                <a:r>
                  <a:rPr lang="da-DK" sz="2000" i="1" dirty="0"/>
                  <a:t> </a:t>
                </a:r>
              </a:p>
              <a:p>
                <a:r>
                  <a:rPr lang="da-DK" sz="2000" dirty="0" err="1"/>
                  <a:t>Schwarzschild</a:t>
                </a:r>
                <a:r>
                  <a:rPr lang="da-DK" sz="2000" dirty="0"/>
                  <a:t>-radius er faktisk ikke en radius – men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a-DK" sz="2000" dirty="0"/>
                  <a:t> er det sorte områdes omkreds – afstanden til centrum er ikke veldefineret!</a:t>
                </a:r>
              </a:p>
              <a:p>
                <a:endParaRPr lang="da-DK" sz="20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A3A3573-A13A-4EB3-9263-D114A5233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0" y="804672"/>
                <a:ext cx="6281928" cy="5248656"/>
              </a:xfrm>
              <a:blipFill>
                <a:blip r:embed="rId2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69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C8403-194A-4F79-A2A5-7E784788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Frit </a:t>
            </a:r>
            <a:r>
              <a:rPr lang="en-US" sz="6000" dirty="0" err="1"/>
              <a:t>fald</a:t>
            </a:r>
            <a:r>
              <a:rPr lang="en-US" sz="6000" dirty="0"/>
              <a:t> mod et sort </a:t>
            </a:r>
            <a:r>
              <a:rPr lang="en-US" sz="6000" dirty="0" err="1"/>
              <a:t>hul</a:t>
            </a:r>
            <a:endParaRPr lang="en-US" sz="6000" dirty="0"/>
          </a:p>
        </p:txBody>
      </p:sp>
      <p:pic>
        <p:nvPicPr>
          <p:cNvPr id="4" name="Pladsholder til indhold 3" descr="Image">
            <a:extLst>
              <a:ext uri="{FF2B5EF4-FFF2-40B4-BE49-F238E27FC236}">
                <a16:creationId xmlns:a16="http://schemas.microsoft.com/office/drawing/2014/main" id="{EB9B39E8-99B9-426F-B72B-0FA0ED27CF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8799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DBA19-20B2-4C5B-A7C3-EE89354F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Faldtider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D75833C-1D33-477A-AFE1-49A9A19AE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 dirty="0">
                    <a:solidFill>
                      <a:srgbClr val="000000"/>
                    </a:solidFill>
                  </a:rPr>
                  <a:t>Hvor lang tid vil faldet vare?</a:t>
                </a:r>
              </a:p>
              <a:p>
                <a:endParaRPr lang="da-DK" sz="2400" dirty="0">
                  <a:solidFill>
                    <a:srgbClr val="000000"/>
                  </a:solidFill>
                </a:endParaRPr>
              </a:p>
              <a:p>
                <a:r>
                  <a:rPr lang="da-DK" sz="2400" dirty="0">
                    <a:solidFill>
                      <a:srgbClr val="000000"/>
                    </a:solidFill>
                  </a:rPr>
                  <a:t>På uret for en ekstern iagttager vil det vare </a:t>
                </a:r>
                <a:r>
                  <a:rPr lang="da-DK" sz="2400" i="1" dirty="0">
                    <a:solidFill>
                      <a:srgbClr val="000000"/>
                    </a:solidFill>
                  </a:rPr>
                  <a:t>uendelig lang tid </a:t>
                </a:r>
                <a:r>
                  <a:rPr lang="da-DK" sz="2400" dirty="0">
                    <a:solidFill>
                      <a:srgbClr val="000000"/>
                    </a:solidFill>
                  </a:rPr>
                  <a:t>at nå begivenhedshorisonten</a:t>
                </a:r>
              </a:p>
              <a:p>
                <a:r>
                  <a:rPr lang="da-DK" sz="2400" dirty="0">
                    <a:solidFill>
                      <a:srgbClr val="000000"/>
                    </a:solidFill>
                  </a:rPr>
                  <a:t>På uret for den faldende kan vi beregne faldtiden (</a:t>
                </a:r>
                <a:r>
                  <a:rPr lang="da-DK" sz="2400">
                    <a:solidFill>
                      <a:srgbClr val="000000"/>
                    </a:solidFill>
                  </a:rPr>
                  <a:t>egentiden</a:t>
                </a:r>
                <a:r>
                  <a:rPr lang="da-DK" sz="2400" dirty="0">
                    <a:solidFill>
                      <a:srgbClr val="000000"/>
                    </a:solidFill>
                  </a:rPr>
                  <a:t>) til centrum med Keplers 3. lov!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𝑆𝑜𝑙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2400" dirty="0">
                    <a:solidFill>
                      <a:srgbClr val="000000"/>
                    </a:solidFill>
                  </a:rPr>
                  <a:t> 		Keplers 3. lov. </a:t>
                </a:r>
              </a:p>
              <a:p>
                <a:r>
                  <a:rPr lang="da-DK" sz="2400" i="1" dirty="0">
                    <a:solidFill>
                      <a:srgbClr val="000000"/>
                    </a:solidFill>
                  </a:rPr>
                  <a:t>T</a:t>
                </a:r>
                <a:r>
                  <a:rPr lang="da-DK" sz="2400" dirty="0">
                    <a:solidFill>
                      <a:srgbClr val="000000"/>
                    </a:solidFill>
                  </a:rPr>
                  <a:t> skal være i år, og </a:t>
                </a:r>
                <a:r>
                  <a:rPr lang="da-DK" sz="2400" i="1" dirty="0">
                    <a:solidFill>
                      <a:srgbClr val="000000"/>
                    </a:solidFill>
                  </a:rPr>
                  <a:t>r</a:t>
                </a:r>
                <a:r>
                  <a:rPr lang="da-DK" sz="2400" dirty="0">
                    <a:solidFill>
                      <a:srgbClr val="000000"/>
                    </a:solidFill>
                  </a:rPr>
                  <a:t> skal være i AE</a:t>
                </a:r>
              </a:p>
              <a:p>
                <a:endParaRPr lang="da-DK" sz="2400" dirty="0">
                  <a:solidFill>
                    <a:srgbClr val="000000"/>
                  </a:solidFill>
                </a:endParaRPr>
              </a:p>
              <a:p>
                <a:endParaRPr lang="da-DK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D75833C-1D33-477A-AFE1-49A9A19AE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l="-1493" t="-932" r="-275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7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699B6-7F4D-45AE-8A5C-F2835AD3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Faldtid, M87 sort hul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E522852-11BB-433D-A171-61CB4D376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2421682"/>
                <a:ext cx="4977578" cy="363928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000">
                    <a:solidFill>
                      <a:srgbClr val="000000"/>
                    </a:solidFill>
                  </a:rPr>
                  <a:t>Hvis vi falder fra 300 AE: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  <m:sup>
                            <m: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=6,5∙</m:t>
                    </m:r>
                    <m:sSup>
                      <m:sSupPr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da-DK" sz="2000">
                    <a:solidFill>
                      <a:srgbClr val="000000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da-D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e>
                              <m:sup>
                                <m: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da-D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6,5∙</m:t>
                            </m:r>
                            <m:sSup>
                              <m:sSupPr>
                                <m:ctrlP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da-D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=0,064</m:t>
                    </m:r>
                  </m:oMath>
                </a14:m>
                <a:r>
                  <a:rPr lang="da-DK" sz="2000">
                    <a:solidFill>
                      <a:srgbClr val="000000"/>
                    </a:solidFill>
                  </a:rPr>
                  <a:t> år, eller 23,5 døgn</a:t>
                </a:r>
              </a:p>
              <a:p>
                <a:r>
                  <a:rPr lang="en-US" sz="2000">
                    <a:solidFill>
                      <a:srgbClr val="000000"/>
                    </a:solidFill>
                  </a:rPr>
                  <a:t>Men vi kommer ikke tilbage, derfor</a:t>
                </a:r>
              </a:p>
              <a:p>
                <a:r>
                  <a:rPr lang="en-US" sz="2000">
                    <a:solidFill>
                      <a:srgbClr val="000000"/>
                    </a:solidFill>
                  </a:rPr>
                  <a:t>Faldtid   </a:t>
                </a:r>
                <a:r>
                  <a:rPr lang="da-DK" sz="2000">
                    <a:solidFill>
                      <a:srgbClr val="000000"/>
                    </a:solidFill>
                  </a:rPr>
                  <a:t>23,5/2 = 11,8 døgn</a:t>
                </a:r>
              </a:p>
              <a:p>
                <a:r>
                  <a:rPr lang="da-DK" sz="2000">
                    <a:solidFill>
                      <a:srgbClr val="000000"/>
                    </a:solidFill>
                  </a:rPr>
                  <a:t>Fald fra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a-DK" sz="2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128 </m:t>
                        </m:r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AE</m:t>
                        </m:r>
                      </m:e>
                    </m:d>
                  </m:oMath>
                </a14:m>
                <a:r>
                  <a:rPr lang="da-DK" sz="2000" i="1">
                    <a:solidFill>
                      <a:srgbClr val="000000"/>
                    </a:solidFill>
                  </a:rPr>
                  <a:t> </a:t>
                </a:r>
                <a:r>
                  <a:rPr lang="da-DK" sz="2000">
                    <a:solidFill>
                      <a:srgbClr val="000000"/>
                    </a:solidFill>
                  </a:rPr>
                  <a:t>:  3,3 døgn</a:t>
                </a:r>
              </a:p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E522852-11BB-433D-A171-61CB4D376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2421682"/>
                <a:ext cx="4977578" cy="3639289"/>
              </a:xfrm>
              <a:blipFill>
                <a:blip r:embed="rId2"/>
                <a:stretch>
                  <a:fillRect l="-1224" r="-49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3" descr="https://www.jpl.nasa.gov/images/universe/20190410/blackhole20190410.jpg">
            <a:extLst>
              <a:ext uri="{FF2B5EF4-FFF2-40B4-BE49-F238E27FC236}">
                <a16:creationId xmlns:a16="http://schemas.microsoft.com/office/drawing/2014/main" id="{14ECADF5-451A-4F0E-AD2D-EF070CDF5C6E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15148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7617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5B96C-8989-416F-8CCB-BC1F3E4E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3135711"/>
            <a:ext cx="4898432" cy="3004711"/>
          </a:xfrm>
        </p:spPr>
        <p:txBody>
          <a:bodyPr anchor="t">
            <a:normAutofit/>
          </a:bodyPr>
          <a:lstStyle/>
          <a:p>
            <a:r>
              <a:rPr lang="da-DK" sz="4800"/>
              <a:t>Før Einstein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7D9586-B93D-4B72-A043-74F5FEAF4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3401" y="3118518"/>
                <a:ext cx="4956417" cy="3033410"/>
              </a:xfrm>
            </p:spPr>
            <p:txBody>
              <a:bodyPr anchor="t">
                <a:normAutofit/>
              </a:bodyPr>
              <a:lstStyle/>
              <a:p>
                <a:r>
                  <a:rPr lang="da-DK" sz="1800"/>
                  <a:t>Newtons gravitationslov – sammen med Newtons 2. lov - forklarer lokal tyngdekraft og planeters og måners baner, tidevandskræfter mm</a:t>
                </a:r>
              </a:p>
              <a:p>
                <a:r>
                  <a:rPr lang="da-DK" sz="1800"/>
                  <a:t>Newtons 2. lov (bevægelsesloven):</a:t>
                </a:r>
              </a:p>
              <a:p>
                <a14:m>
                  <m:oMath xmlns:m="http://schemas.openxmlformats.org/officeDocument/2006/math">
                    <m:r>
                      <a:rPr lang="da-DK" sz="1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8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a-DK" sz="1800"/>
                  <a:t>  </a:t>
                </a:r>
              </a:p>
              <a:p>
                <a:pPr marL="0" indent="0">
                  <a:buNone/>
                </a:pPr>
                <a:r>
                  <a:rPr lang="da-DK" sz="1800"/>
                  <a:t>(kraft = masse gange acceleration)</a:t>
                </a:r>
              </a:p>
              <a:p>
                <a:endParaRPr lang="da-DK" sz="1800"/>
              </a:p>
              <a:p>
                <a:endParaRPr lang="da-DK" sz="18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7D9586-B93D-4B72-A043-74F5FEAF4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3401" y="3118518"/>
                <a:ext cx="4956417" cy="3033410"/>
              </a:xfrm>
              <a:blipFill>
                <a:blip r:embed="rId4"/>
                <a:stretch>
                  <a:fillRect l="-1107" t="-201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4BF77E00-9588-40A5-A382-294D6522C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r="-1" b="9743"/>
          <a:stretch/>
        </p:blipFill>
        <p:spPr>
          <a:xfrm>
            <a:off x="422145" y="1"/>
            <a:ext cx="4124736" cy="277589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EF21CB7-B7BA-4350-8E8C-1B3268BBA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r="4718"/>
          <a:stretch/>
        </p:blipFill>
        <p:spPr>
          <a:xfrm>
            <a:off x="5583401" y="1"/>
            <a:ext cx="4419960" cy="27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44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5F2A0-9ABA-4076-B238-B0F8A4C8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a-DK" b="1">
                <a:solidFill>
                  <a:srgbClr val="000000"/>
                </a:solidFill>
              </a:rPr>
              <a:t>Fald ned i et sort hul  </a:t>
            </a:r>
            <a:br>
              <a:rPr lang="da-DK" b="1">
                <a:solidFill>
                  <a:srgbClr val="000000"/>
                </a:solidFill>
              </a:rPr>
            </a:br>
            <a:endParaRPr lang="da-DK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CC2DD1-A7F3-4CE9-8B97-48E72B451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2421682"/>
                <a:ext cx="4977578" cy="3639289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000" dirty="0">
                    <a:solidFill>
                      <a:srgbClr val="000000"/>
                    </a:solidFill>
                  </a:rPr>
                  <a:t>Det tilrådes at lade være!</a:t>
                </a:r>
              </a:p>
              <a:p>
                <a:r>
                  <a:rPr lang="da-DK" sz="2000" dirty="0">
                    <a:solidFill>
                      <a:srgbClr val="000000"/>
                    </a:solidFill>
                  </a:rPr>
                  <a:t>Når du er tæt på centrum, vil tidevandskræfter strække din krop på langs</a:t>
                </a:r>
              </a:p>
              <a:p>
                <a:r>
                  <a:rPr lang="da-DK" sz="2000" dirty="0">
                    <a:solidFill>
                      <a:srgbClr val="000000"/>
                    </a:solidFill>
                  </a:rPr>
                  <a:t>Og de vil også klemme din krop sammen på tværs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“</a:t>
                </a:r>
                <a:r>
                  <a:rPr lang="en-US" sz="2000">
                    <a:solidFill>
                      <a:srgbClr val="000000"/>
                    </a:solidFill>
                  </a:rPr>
                  <a:t>som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tandpasta</a:t>
                </a:r>
                <a:r>
                  <a:rPr lang="en-US" sz="2000" dirty="0">
                    <a:solidFill>
                      <a:srgbClr val="000000"/>
                    </a:solidFill>
                  </a:rPr>
                  <a:t> der presses </a:t>
                </a:r>
                <a:r>
                  <a:rPr lang="en-US" sz="2000">
                    <a:solidFill>
                      <a:srgbClr val="000000"/>
                    </a:solidFill>
                  </a:rPr>
                  <a:t>ud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af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tuben</a:t>
                </a:r>
                <a:r>
                  <a:rPr lang="en-US" sz="2000" dirty="0">
                    <a:solidFill>
                      <a:srgbClr val="000000"/>
                    </a:solidFill>
                  </a:rPr>
                  <a:t>“</a:t>
                </a:r>
              </a:p>
              <a:p>
                <a:r>
                  <a:rPr lang="en-US" sz="2000">
                    <a:solidFill>
                      <a:srgbClr val="000000"/>
                    </a:solidFill>
                  </a:rPr>
                  <a:t>Ved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meget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tunge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sorte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huller </a:t>
                </a:r>
                <a:r>
                  <a:rPr lang="en-US" sz="2000">
                    <a:solidFill>
                      <a:srgbClr val="000000"/>
                    </a:solidFill>
                  </a:rPr>
                  <a:t>vil</a:t>
                </a:r>
                <a:r>
                  <a:rPr lang="en-US" sz="2000" dirty="0">
                    <a:solidFill>
                      <a:srgbClr val="000000"/>
                    </a:solidFill>
                  </a:rPr>
                  <a:t> du </a:t>
                </a:r>
                <a:r>
                  <a:rPr lang="en-US" sz="2000">
                    <a:solidFill>
                      <a:srgbClr val="000000"/>
                    </a:solidFill>
                  </a:rPr>
                  <a:t>ikke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</a:rPr>
                  <a:t>opdage</a:t>
                </a:r>
                <a:r>
                  <a:rPr lang="en-US" sz="2000" dirty="0">
                    <a:solidFill>
                      <a:srgbClr val="000000"/>
                    </a:solidFill>
                  </a:rPr>
                  <a:t>, at du har </a:t>
                </a:r>
                <a:r>
                  <a:rPr lang="en-US" sz="2000">
                    <a:solidFill>
                      <a:srgbClr val="000000"/>
                    </a:solidFill>
                  </a:rPr>
                  <a:t>passeret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a-DK" sz="2000" dirty="0">
                    <a:solidFill>
                      <a:srgbClr val="000000"/>
                    </a:solidFill>
                  </a:rPr>
                  <a:t> - og det er for sent at vende om</a:t>
                </a:r>
              </a:p>
              <a:p>
                <a:r>
                  <a:rPr lang="da-DK" sz="2000" dirty="0">
                    <a:solidFill>
                      <a:srgbClr val="000000"/>
                    </a:solidFill>
                  </a:rPr>
                  <a:t>May the Force </a:t>
                </a:r>
                <a:r>
                  <a:rPr lang="da-DK" sz="2000">
                    <a:solidFill>
                      <a:srgbClr val="000000"/>
                    </a:solidFill>
                  </a:rPr>
                  <a:t>be</a:t>
                </a:r>
                <a:r>
                  <a:rPr lang="da-DK" sz="2000" dirty="0">
                    <a:solidFill>
                      <a:srgbClr val="000000"/>
                    </a:solidFill>
                  </a:rPr>
                  <a:t> with </a:t>
                </a:r>
                <a:r>
                  <a:rPr lang="da-DK" sz="2000">
                    <a:solidFill>
                      <a:srgbClr val="000000"/>
                    </a:solidFill>
                  </a:rPr>
                  <a:t>you</a:t>
                </a:r>
                <a:r>
                  <a:rPr lang="da-DK" sz="2000" dirty="0">
                    <a:solidFill>
                      <a:srgbClr val="000000"/>
                    </a:solidFill>
                  </a:rPr>
                  <a:t>!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da-DK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CC2DD1-A7F3-4CE9-8B97-48E72B451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2421682"/>
                <a:ext cx="4977578" cy="3639289"/>
              </a:xfrm>
              <a:blipFill>
                <a:blip r:embed="rId4"/>
                <a:stretch>
                  <a:fillRect l="-1102" t="-4858" r="-220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 descr="Fajowe Isaac Asimov, Black Holes, Astronaut">
            <a:extLst>
              <a:ext uri="{FF2B5EF4-FFF2-40B4-BE49-F238E27FC236}">
                <a16:creationId xmlns:a16="http://schemas.microsoft.com/office/drawing/2014/main" id="{D343A3A4-C5C5-457A-BAFD-593FCA59960D}"/>
              </a:ext>
            </a:extLst>
          </p:cNvPr>
          <p:cNvPicPr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r="2" b="1691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24898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8BACA4-4461-491B-9B45-74632365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Hvordan opstår et sort hul?</a:t>
            </a:r>
            <a:br>
              <a:rPr lang="da-DK" b="1" dirty="0">
                <a:solidFill>
                  <a:srgbClr val="FFFFFF"/>
                </a:solidFill>
              </a:rPr>
            </a:b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597529-1BDD-4FB6-BFA2-D2B63CA29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000000"/>
                </a:solidFill>
              </a:rPr>
              <a:t>Tre typer sorte huller:</a:t>
            </a:r>
          </a:p>
          <a:p>
            <a:pPr lvl="0"/>
            <a:r>
              <a:rPr lang="da-DK" sz="2400" dirty="0">
                <a:solidFill>
                  <a:srgbClr val="000000"/>
                </a:solidFill>
              </a:rPr>
              <a:t>Sorte huller skabt af stjerner</a:t>
            </a:r>
          </a:p>
          <a:p>
            <a:pPr lvl="0"/>
            <a:r>
              <a:rPr lang="da-DK" sz="2400" dirty="0">
                <a:solidFill>
                  <a:srgbClr val="000000"/>
                </a:solidFill>
              </a:rPr>
              <a:t>Supertunge sorte huller i galaksecentre</a:t>
            </a:r>
          </a:p>
          <a:p>
            <a:pPr lvl="0"/>
            <a:r>
              <a:rPr lang="da-DK" sz="2400" dirty="0">
                <a:solidFill>
                  <a:srgbClr val="000000"/>
                </a:solidFill>
              </a:rPr>
              <a:t>Sorte huller skabt i Big Bang </a:t>
            </a:r>
            <a:r>
              <a:rPr lang="da-DK" sz="2400">
                <a:solidFill>
                  <a:srgbClr val="000000"/>
                </a:solidFill>
              </a:rPr>
              <a:t>– (aldrig observeret)</a:t>
            </a: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5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4C6BAA-8214-490D-8F9D-429AEC9B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da-DK" sz="5100">
                <a:solidFill>
                  <a:schemeClr val="bg1"/>
                </a:solidFill>
              </a:rPr>
              <a:t>Stjernerester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BA1F9619-1369-4D85-8BD8-B624F5E10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02178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19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5C0BAC-47A1-40DB-B712-68BC30B8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Supermassive sorte huller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947B44-4CBB-49D8-A7DF-E0C5C0F0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/>
              <a:t>Måske er de vokset sig store ved at ‘spise’ stjerner fra deres omgivelser</a:t>
            </a:r>
          </a:p>
          <a:p>
            <a:r>
              <a:rPr lang="da-DK" sz="2000"/>
              <a:t>Det stemmer dog ikke med, at mange af disse er observeret i det tidlige Univers</a:t>
            </a:r>
          </a:p>
          <a:p>
            <a:r>
              <a:rPr lang="da-DK" sz="2000"/>
              <a:t>Måske er de dannet direkte uden indblanding af stjerner i det tidlige Univers</a:t>
            </a:r>
          </a:p>
          <a:p>
            <a:endParaRPr lang="da-DK" sz="20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9E13EA-7FA3-4777-869F-999A1A2EB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0" b="23720"/>
          <a:stretch/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40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CE59-CE24-4945-BDE5-F3E83B70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9777984" cy="1625210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rgbClr val="FFFFFF"/>
                </a:solidFill>
                <a:highlight>
                  <a:srgbClr val="000000"/>
                </a:highlight>
              </a:rPr>
              <a:t>Første billede af sort hul 10. april 2019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378AE1-5B3C-4405-89D5-DBB2F4DE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FFFFFF"/>
                </a:solidFill>
                <a:highlight>
                  <a:srgbClr val="000000"/>
                </a:highlight>
              </a:rPr>
              <a:t>Sort hul i centrum af kæmpegalaksen M87 i stjernebilledet Jomfruen</a:t>
            </a:r>
          </a:p>
          <a:p>
            <a:r>
              <a:rPr lang="da-DK" sz="2000" dirty="0">
                <a:solidFill>
                  <a:srgbClr val="FFFFFF"/>
                </a:solidFill>
                <a:highlight>
                  <a:srgbClr val="000000"/>
                </a:highlight>
              </a:rPr>
              <a:t>Massen er omkring 6,5 milliarden solmasser</a:t>
            </a:r>
          </a:p>
          <a:p>
            <a:r>
              <a:rPr lang="da-DK" sz="2000" dirty="0">
                <a:solidFill>
                  <a:srgbClr val="FFFFFF"/>
                </a:solidFill>
                <a:highlight>
                  <a:srgbClr val="000000"/>
                </a:highlight>
              </a:rPr>
              <a:t>Billedet er lavet at det såkaldte Event Horizon </a:t>
            </a:r>
            <a:r>
              <a:rPr lang="da-DK" sz="2000" dirty="0" err="1">
                <a:solidFill>
                  <a:srgbClr val="FFFFFF"/>
                </a:solidFill>
                <a:highlight>
                  <a:srgbClr val="000000"/>
                </a:highlight>
              </a:rPr>
              <a:t>Telescope</a:t>
            </a:r>
            <a:r>
              <a:rPr lang="da-DK" sz="2000" dirty="0">
                <a:solidFill>
                  <a:srgbClr val="FFFFFF"/>
                </a:solidFill>
                <a:highlight>
                  <a:srgbClr val="000000"/>
                </a:highlight>
              </a:rPr>
              <a:t> (EHT)</a:t>
            </a:r>
          </a:p>
          <a:p>
            <a:r>
              <a:rPr lang="da-DK" sz="2000" dirty="0">
                <a:solidFill>
                  <a:srgbClr val="FFFFFF"/>
                </a:solidFill>
                <a:highlight>
                  <a:srgbClr val="000000"/>
                </a:highlight>
              </a:rPr>
              <a:t>EHT er et samarbejde mellem flere teleskoper</a:t>
            </a:r>
          </a:p>
          <a:p>
            <a:endParaRPr lang="da-DK" sz="200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endParaRPr lang="da-DK" sz="2000" dirty="0">
              <a:solidFill>
                <a:srgbClr val="FFFFFF"/>
              </a:solidFill>
            </a:endParaRPr>
          </a:p>
        </p:txBody>
      </p:sp>
      <p:pic>
        <p:nvPicPr>
          <p:cNvPr id="4" name="Billede 3" descr="https://www.jpl.nasa.gov/images/universe/20190410/blackhole20190410.jpg">
            <a:extLst>
              <a:ext uri="{FF2B5EF4-FFF2-40B4-BE49-F238E27FC236}">
                <a16:creationId xmlns:a16="http://schemas.microsoft.com/office/drawing/2014/main" id="{0AF1B76F-057E-4B3F-AB03-87D674371B6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7" r="1" b="317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55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93099-9D36-4FD2-8FFE-B7EBE234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6" y="4767072"/>
            <a:ext cx="6685629" cy="162521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EHT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dirty="0">
                <a:solidFill>
                  <a:srgbClr val="FFFFFF"/>
                </a:solidFill>
              </a:rPr>
              <a:t>- Event Horizon </a:t>
            </a:r>
            <a:r>
              <a:rPr lang="da-DK" dirty="0" err="1">
                <a:solidFill>
                  <a:srgbClr val="FFFFFF"/>
                </a:solidFill>
              </a:rPr>
              <a:t>Telescope</a:t>
            </a: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02887A-4DEB-48AB-BA04-3E4F4E05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489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639D6-CC0B-46AF-A3D1-79D98FCE8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FFFFFF"/>
                </a:solidFill>
                <a:hlinkClick r:id="rId3"/>
              </a:rPr>
              <a:t>EHT video - hvordan blev billedet lavet</a:t>
            </a:r>
            <a:r>
              <a:rPr lang="da-DK" sz="2000" dirty="0">
                <a:solidFill>
                  <a:srgbClr val="FFFFFF"/>
                </a:solidFill>
              </a:rPr>
              <a:t> 3 min 27 </a:t>
            </a:r>
            <a:r>
              <a:rPr lang="da-DK" sz="2000">
                <a:solidFill>
                  <a:srgbClr val="FFFFFF"/>
                </a:solidFill>
              </a:rPr>
              <a:t>sek</a:t>
            </a:r>
            <a:endParaRPr lang="da-DK" sz="2000" dirty="0">
              <a:solidFill>
                <a:srgbClr val="FFFFFF"/>
              </a:solidFill>
            </a:endParaRPr>
          </a:p>
          <a:p>
            <a:endParaRPr lang="da-D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26D2-382A-4DE1-AD0D-38409E1B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2037134"/>
            <a:ext cx="4650418" cy="276009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a-DK" sz="3400" dirty="0"/>
              <a:t>Beregningseksempel:</a:t>
            </a:r>
            <a:br>
              <a:rPr lang="da-DK" sz="3400" dirty="0"/>
            </a:br>
            <a:r>
              <a:rPr lang="da-DK" sz="3400" dirty="0"/>
              <a:t>-tyngdeacceleration</a:t>
            </a:r>
            <a:br>
              <a:rPr lang="da-DK" sz="3400" dirty="0">
                <a:solidFill>
                  <a:srgbClr val="FFFFFF"/>
                </a:solidFill>
              </a:rPr>
            </a:br>
            <a:r>
              <a:rPr lang="da-DK" sz="3400" dirty="0"/>
              <a:t>ved jordoverflade </a:t>
            </a:r>
            <a:r>
              <a:rPr lang="da-DK" sz="3400" dirty="0">
                <a:solidFill>
                  <a:srgbClr val="FFFFFF"/>
                </a:solidFill>
              </a:rPr>
              <a:t>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671D345-BBDD-430D-87E7-BDA7D1EA7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200" dirty="0">
                    <a:solidFill>
                      <a:srgbClr val="000000"/>
                    </a:solidFill>
                  </a:rPr>
                  <a:t>Vi bruger Newtons tyngdelov og Newtons 2. lov til at beregne accelerationen i frit fald:</a:t>
                </a:r>
              </a:p>
              <a:p>
                <a14:m>
                  <m:oMath xmlns:m="http://schemas.openxmlformats.org/officeDocument/2006/math"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2200" dirty="0">
                    <a:solidFill>
                      <a:srgbClr val="000000"/>
                    </a:solidFill>
                  </a:rPr>
                  <a:t>		og		</a:t>
                </a:r>
                <a14:m>
                  <m:oMath xmlns:m="http://schemas.openxmlformats.org/officeDocument/2006/math"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a-DK" sz="2200" dirty="0">
                    <a:solidFill>
                      <a:srgbClr val="000000"/>
                    </a:solidFill>
                  </a:rPr>
                  <a:t>  </a:t>
                </a:r>
              </a:p>
              <a:p>
                <a:r>
                  <a:rPr lang="da-DK" sz="2200" dirty="0">
                    <a:solidFill>
                      <a:srgbClr val="000000"/>
                    </a:solidFill>
                  </a:rPr>
                  <a:t>Det to højresider er (også) identiske, hvoraf</a:t>
                </a:r>
              </a:p>
              <a:p>
                <a14:m>
                  <m:oMath xmlns:m="http://schemas.openxmlformats.org/officeDocument/2006/math"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2200" dirty="0">
                    <a:solidFill>
                      <a:srgbClr val="000000"/>
                    </a:solidFill>
                  </a:rPr>
                  <a:t>		Tyngdeacceleration – også kaldet </a:t>
                </a:r>
                <a:r>
                  <a:rPr lang="da-DK" sz="2200" i="1" dirty="0">
                    <a:solidFill>
                      <a:srgbClr val="000000"/>
                    </a:solidFill>
                  </a:rPr>
                  <a:t>g</a:t>
                </a:r>
              </a:p>
              <a:p>
                <a:r>
                  <a:rPr lang="da-DK" sz="2200" dirty="0">
                    <a:solidFill>
                      <a:srgbClr val="000000"/>
                    </a:solidFill>
                  </a:rPr>
                  <a:t>Ved jordoverfladen (standardenheder):</a:t>
                </a:r>
              </a:p>
              <a:p>
                <a14:m>
                  <m:oMath xmlns:m="http://schemas.openxmlformats.org/officeDocument/2006/math"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=6,67∙</m:t>
                    </m:r>
                    <m:sSup>
                      <m:sSupPr>
                        <m:ctrlP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5,97∙</m:t>
                        </m:r>
                        <m:sSup>
                          <m:sSupPr>
                            <m:ctrlPr>
                              <a:rPr lang="da-DK" sz="2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2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2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2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6,370∙</m:t>
                                </m:r>
                                <m:sSup>
                                  <m:sSupPr>
                                    <m:ctrlPr>
                                      <a:rPr lang="da-DK" sz="2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a-DK" sz="2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a-DK" sz="2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=9,81 </m:t>
                    </m:r>
                    <m:r>
                      <m:rPr>
                        <m:sty m:val="p"/>
                      </m:rPr>
                      <a:rPr lang="da-DK" sz="2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sz="2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a-DK" sz="2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200" dirty="0">
                  <a:solidFill>
                    <a:srgbClr val="000000"/>
                  </a:solidFill>
                </a:endParaRPr>
              </a:p>
              <a:p>
                <a:endParaRPr lang="da-DK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671D345-BBDD-430D-87E7-BDA7D1EA7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l="-1263" t="-151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39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75017-0B7F-475A-80D7-63063C60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35226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Newtons </a:t>
            </a:r>
            <a:r>
              <a:rPr lang="en-US" sz="5400" dirty="0" err="1"/>
              <a:t>gravitationslov</a:t>
            </a:r>
            <a:endParaRPr lang="en-US" sz="54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4ED5B89-13F5-4084-876C-8905D49D4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3" y="2426818"/>
            <a:ext cx="3729805" cy="399763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4482D0D-D027-46C1-8E7A-20963B509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39540"/>
            <a:ext cx="5455917" cy="29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C9CE7-A4BE-493C-BCA5-8462942E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 dirty="0"/>
              <a:t>Newtons gravitationslov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6089A-569C-4BEB-9D47-5AB1C864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a-DK" sz="2400" dirty="0">
                <a:solidFill>
                  <a:srgbClr val="000000"/>
                </a:solidFill>
              </a:rPr>
              <a:t>Styrker og svagheder:</a:t>
            </a:r>
          </a:p>
          <a:p>
            <a:r>
              <a:rPr lang="da-DK" sz="2400" dirty="0">
                <a:solidFill>
                  <a:srgbClr val="000000"/>
                </a:solidFill>
              </a:rPr>
              <a:t>Fungerer glimrende for svage gravitationsfelter og relativt små hastigheder</a:t>
            </a:r>
          </a:p>
          <a:p>
            <a:r>
              <a:rPr lang="da-DK" sz="2400" dirty="0">
                <a:solidFill>
                  <a:srgbClr val="000000"/>
                </a:solidFill>
              </a:rPr>
              <a:t>Kraften virker øjeblikkeligt over afstand – ikke i overensstemmelse med, at den største informationshastighed er lysets fart</a:t>
            </a:r>
          </a:p>
          <a:p>
            <a:r>
              <a:rPr lang="da-DK" sz="2400" dirty="0">
                <a:solidFill>
                  <a:srgbClr val="000000"/>
                </a:solidFill>
              </a:rPr>
              <a:t>Derfor kan den ikke bruges i en relativistisk sammenhæng</a:t>
            </a:r>
          </a:p>
          <a:p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74F6D36-3945-4399-B570-5336C29BDD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04671" y="640263"/>
                <a:ext cx="4285489" cy="525451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da-DK" sz="4100" dirty="0"/>
                  <a:t>Einsteins feltligninger 1916</a:t>
                </a:r>
                <a:br>
                  <a:rPr lang="da-DK" sz="4100" dirty="0"/>
                </a:br>
                <a:br>
                  <a:rPr lang="da-DK" sz="4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4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da-DK" sz="41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4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a-DK" sz="4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da-DK" sz="41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a-DK" sz="41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a-DK" sz="4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4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da-DK" sz="4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4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a-DK" sz="41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a-DK" sz="41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a-DK" sz="4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a-DK" sz="41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da-DK" sz="41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74F6D36-3945-4399-B570-5336C29BD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4671" y="640263"/>
                <a:ext cx="4285489" cy="5254510"/>
              </a:xfrm>
              <a:blipFill>
                <a:blip r:embed="rId2"/>
                <a:stretch>
                  <a:fillRect l="-51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1E15286-E951-4C89-B6A7-CE4BE9688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384" y="640263"/>
                <a:ext cx="6028944" cy="5254510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1900" dirty="0">
                    <a:solidFill>
                      <a:schemeClr val="tx2"/>
                    </a:solidFill>
                  </a:rPr>
                  <a:t>Einstein erstattede Newtons gravitationslov med feltligningerne: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da-DK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da-DK" sz="1900" dirty="0">
                  <a:solidFill>
                    <a:schemeClr val="tx2"/>
                  </a:solidFill>
                </a:endParaRP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Venstresiden indeholder størrelser, der beskriver rumtidens krumning/geometri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Højresiden indeholder størrelsen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da-DK" sz="1900" dirty="0">
                    <a:solidFill>
                      <a:schemeClr val="tx2"/>
                    </a:solidFill>
                  </a:rPr>
                  <a:t> , der beskriver stoffet i rummet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Højresiden indeholder </a:t>
                </a:r>
                <a14:m>
                  <m:oMath xmlns:m="http://schemas.openxmlformats.org/officeDocument/2006/math"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a-DK" sz="1900" dirty="0">
                    <a:solidFill>
                      <a:schemeClr val="tx2"/>
                    </a:solidFill>
                  </a:rPr>
                  <a:t>, der er Newtons gravitationskonstant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Højresiden indeholder </a:t>
                </a:r>
                <a14:m>
                  <m:oMath xmlns:m="http://schemas.openxmlformats.org/officeDocument/2006/math">
                    <m:r>
                      <a:rPr lang="da-DK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sz="1900" dirty="0">
                    <a:solidFill>
                      <a:schemeClr val="tx2"/>
                    </a:solidFill>
                  </a:rPr>
                  <a:t> (uden reference til lys!)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‘Stoffet fortæller rumtiden hvordan den skal krumme’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</a:rPr>
                  <a:t>‘Rumtidens krumning fortæller stoffet hvordan det skal bevæge sig’</a:t>
                </a:r>
              </a:p>
              <a:p>
                <a:r>
                  <a:rPr lang="da-DK" sz="1900" dirty="0">
                    <a:solidFill>
                      <a:schemeClr val="tx2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Gummi-tæppe analogi for rummets krumning</a:t>
                </a:r>
                <a:r>
                  <a:rPr lang="da-DK" sz="1900" dirty="0">
                    <a:solidFill>
                      <a:schemeClr val="tx2"/>
                    </a:solidFill>
                  </a:rPr>
                  <a:t>  3 min 20 </a:t>
                </a:r>
                <a:r>
                  <a:rPr lang="da-DK" sz="1900" dirty="0" err="1">
                    <a:solidFill>
                      <a:schemeClr val="tx2"/>
                    </a:solidFill>
                  </a:rPr>
                  <a:t>sek</a:t>
                </a:r>
                <a:endParaRPr lang="da-DK" sz="19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1E15286-E951-4C89-B6A7-CE4BE9688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384" y="640263"/>
                <a:ext cx="6028944" cy="5254510"/>
              </a:xfrm>
              <a:blipFill>
                <a:blip r:embed="rId4"/>
                <a:stretch>
                  <a:fillRect l="-708" t="-116" b="-104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56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6CDF7-C7D0-480A-8DD8-499FA9F7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 dirty="0"/>
              <a:t>Feltligningerne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73EEE68-820C-4E92-B0E7-90AE65813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da-DK" sz="2400">
                  <a:solidFill>
                    <a:srgbClr val="000000"/>
                  </a:solidFill>
                </a:endParaRP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Indeks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a-DK" sz="2400">
                    <a:solidFill>
                      <a:srgbClr val="000000"/>
                    </a:solidFill>
                  </a:rPr>
                  <a:t> kan hver antage 4 værdier:  0,1,2,3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Her er </a:t>
                </a:r>
                <a14:m>
                  <m:oMath xmlns:m="http://schemas.openxmlformats.org/officeDocument/2006/math"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1=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2=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3=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a-DK" sz="2400">
                    <a:solidFill>
                      <a:srgbClr val="000000"/>
                    </a:solidFill>
                  </a:rPr>
                  <a:t> – altså rum-tidsindeks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Derfor indeholder feltligningerne i alt 16 sammenhørende ligninger!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Ret indviklet, men: teoriens grundlag er meget enkel, se ækvivalensprincippet på næste slide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73EEE68-820C-4E92-B0E7-90AE65813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l="-1493" r="-31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44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7FB47-15FC-4B76-A585-0E1E3450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da-DK"/>
              <a:t>Ækvivalens-princippet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6F646B-707D-48AD-8C51-27C0CAED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da-DK" sz="2000" dirty="0"/>
              <a:t>man kan ikke skelne mellem at være accelereret opad i en elevator (hvor du presses nedad mod gulvet) og at befinde sig i et tyngdefelt med samme acceleration.</a:t>
            </a:r>
          </a:p>
          <a:p>
            <a:r>
              <a:rPr lang="da-DK" sz="2000" dirty="0"/>
              <a:t>I en passende lille, frit faldende ikke roterende elevator mærkes ingen effekter af tyngdekraft overhovedet  -  fysikkens love er som  i et </a:t>
            </a:r>
            <a:r>
              <a:rPr lang="da-DK" sz="2000"/>
              <a:t>inertialsystem</a:t>
            </a:r>
            <a:endParaRPr lang="da-DK" sz="2000" dirty="0"/>
          </a:p>
          <a:p>
            <a:endParaRPr lang="da-DK" sz="2000" dirty="0"/>
          </a:p>
        </p:txBody>
      </p:sp>
      <p:pic>
        <p:nvPicPr>
          <p:cNvPr id="4" name="Billede 3" descr="https://player.slideplayer.com/28/9283442/data/images/img7.jpg">
            <a:extLst>
              <a:ext uri="{FF2B5EF4-FFF2-40B4-BE49-F238E27FC236}">
                <a16:creationId xmlns:a16="http://schemas.microsoft.com/office/drawing/2014/main" id="{89A7AE00-5A37-42F5-9DF1-0AA07AFBD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655989"/>
            <a:ext cx="2364317" cy="2071303"/>
          </a:xfrm>
          <a:prstGeom prst="rect">
            <a:avLst/>
          </a:prstGeom>
          <a:noFill/>
        </p:spPr>
      </p:pic>
      <p:pic>
        <p:nvPicPr>
          <p:cNvPr id="5" name="Billede 4" descr="https://player.slideplayer.com/28/9283442/data/images/img8.jpg">
            <a:extLst>
              <a:ext uri="{FF2B5EF4-FFF2-40B4-BE49-F238E27FC236}">
                <a16:creationId xmlns:a16="http://schemas.microsoft.com/office/drawing/2014/main" id="{4512531B-E66D-4F6F-9E94-E946B794F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657892"/>
            <a:ext cx="2364317" cy="2067497"/>
          </a:xfrm>
          <a:prstGeom prst="rect">
            <a:avLst/>
          </a:prstGeom>
          <a:noFill/>
        </p:spPr>
      </p:pic>
      <p:pic>
        <p:nvPicPr>
          <p:cNvPr id="6" name="Billede 5" descr="https://player.slideplayer.com/28/9283442/data/images/img9.jpg">
            <a:extLst>
              <a:ext uri="{FF2B5EF4-FFF2-40B4-BE49-F238E27FC236}">
                <a16:creationId xmlns:a16="http://schemas.microsoft.com/office/drawing/2014/main" id="{7CF38E63-5094-4CD0-A382-B9D635FFA2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291" y="3796452"/>
            <a:ext cx="3177417" cy="255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63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1687</Words>
  <Application>Microsoft Office PowerPoint</Application>
  <PresentationFormat>Widescreen</PresentationFormat>
  <Paragraphs>169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Office-tema</vt:lpstr>
      <vt:lpstr>Relativitetsteori  Masterclass</vt:lpstr>
      <vt:lpstr>Før Einstein</vt:lpstr>
      <vt:lpstr>Før Einstein</vt:lpstr>
      <vt:lpstr>Beregningseksempel: -tyngdeacceleration ved jordoverflade ion</vt:lpstr>
      <vt:lpstr>Newtons gravitationslov</vt:lpstr>
      <vt:lpstr>Newtons gravitationslov</vt:lpstr>
      <vt:lpstr>Einsteins feltligninger 1916  R_αβ-1/2 g_αβ∙R=8πG/c^4 ∙T_αβ</vt:lpstr>
      <vt:lpstr>Feltligningerne</vt:lpstr>
      <vt:lpstr>Ækvivalens-princippet</vt:lpstr>
      <vt:lpstr>Konsekvenser af feltligningerne</vt:lpstr>
      <vt:lpstr>Lysafbøjning i tyngdefelt</vt:lpstr>
      <vt:lpstr>Lysafbøjning – Einstein kors</vt:lpstr>
      <vt:lpstr>PowerPoint-præsentation</vt:lpstr>
      <vt:lpstr>PowerPoint-præsentation</vt:lpstr>
      <vt:lpstr>Rum-drejning (‘frame-dragging’) 2011</vt:lpstr>
      <vt:lpstr>Rumdrejning – baner ved sort hul</vt:lpstr>
      <vt:lpstr>Rumdrejning - baner ved sort hul</vt:lpstr>
      <vt:lpstr>Tiden går langsommere i et tyngdefelt</vt:lpstr>
      <vt:lpstr>Gravitationel tidsforkortelse</vt:lpstr>
      <vt:lpstr>GPS-systemets tid</vt:lpstr>
      <vt:lpstr>GPS: urene går langsommere pga farten</vt:lpstr>
      <vt:lpstr>GPS: urene går hurtigere pga højden</vt:lpstr>
      <vt:lpstr>GPS: urene går hurtigere pga højden</vt:lpstr>
      <vt:lpstr>GPS: urene går hurtigere pga højden</vt:lpstr>
      <vt:lpstr>Sorte huller</vt:lpstr>
      <vt:lpstr>Schwarzschild –radier - eksempler </vt:lpstr>
      <vt:lpstr>Frit fald mod et sort hul</vt:lpstr>
      <vt:lpstr>Faldtider</vt:lpstr>
      <vt:lpstr>Faldtid, M87 sort hul</vt:lpstr>
      <vt:lpstr>Fald ned i et sort hul   </vt:lpstr>
      <vt:lpstr>Hvordan opstår et sort hul? </vt:lpstr>
      <vt:lpstr>Stjernerester</vt:lpstr>
      <vt:lpstr>Supermassive sorte huller</vt:lpstr>
      <vt:lpstr>Første billede af sort hul 10. april 2019</vt:lpstr>
      <vt:lpstr>EHT - Event Horizon Telescope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Relativitetsteori  Masterclass</dc:title>
  <dc:creator>Børge Nielsen</dc:creator>
  <cp:lastModifiedBy>Børge Nielsen</cp:lastModifiedBy>
  <cp:revision>15</cp:revision>
  <dcterms:created xsi:type="dcterms:W3CDTF">2020-01-29T14:44:38Z</dcterms:created>
  <dcterms:modified xsi:type="dcterms:W3CDTF">2023-10-13T16:32:16Z</dcterms:modified>
</cp:coreProperties>
</file>